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83" r:id="rId9"/>
    <p:sldId id="289" r:id="rId10"/>
    <p:sldId id="294" r:id="rId11"/>
    <p:sldId id="295" r:id="rId12"/>
    <p:sldId id="286" r:id="rId13"/>
    <p:sldId id="291" r:id="rId14"/>
    <p:sldId id="297" r:id="rId15"/>
    <p:sldId id="267" r:id="rId16"/>
    <p:sldId id="303" r:id="rId17"/>
    <p:sldId id="304" r:id="rId18"/>
    <p:sldId id="275" r:id="rId19"/>
    <p:sldId id="278" r:id="rId20"/>
    <p:sldId id="274" r:id="rId21"/>
    <p:sldId id="279" r:id="rId22"/>
    <p:sldId id="296" r:id="rId23"/>
    <p:sldId id="292" r:id="rId24"/>
    <p:sldId id="299" r:id="rId25"/>
    <p:sldId id="298" r:id="rId26"/>
    <p:sldId id="306" r:id="rId27"/>
    <p:sldId id="307" r:id="rId28"/>
    <p:sldId id="270" r:id="rId29"/>
    <p:sldId id="308" r:id="rId30"/>
    <p:sldId id="277" r:id="rId31"/>
    <p:sldId id="300" r:id="rId32"/>
    <p:sldId id="282" r:id="rId33"/>
    <p:sldId id="281" r:id="rId34"/>
    <p:sldId id="265" r:id="rId35"/>
    <p:sldId id="262" r:id="rId36"/>
  </p:sldIdLst>
  <p:sldSz cx="9144000" cy="6858000" type="screen4x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DE"/>
    <a:srgbClr val="F8FBBB"/>
    <a:srgbClr val="CFE1E7"/>
    <a:srgbClr val="1E17A9"/>
    <a:srgbClr val="F2F785"/>
    <a:srgbClr val="F2F6F8"/>
    <a:srgbClr val="F2E9F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78902" autoAdjust="0"/>
  </p:normalViewPr>
  <p:slideViewPr>
    <p:cSldViewPr>
      <p:cViewPr varScale="1">
        <p:scale>
          <a:sx n="72" d="100"/>
          <a:sy n="7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4C6DBF-0811-4F9D-913B-084EEA809A77}" type="datetimeFigureOut">
              <a:rPr lang="zh-HK" altLang="en-US"/>
              <a:pPr>
                <a:defRPr/>
              </a:pPr>
              <a:t>20/5/2015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C35F75-5E56-4AEC-ADA3-A6E768981CA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703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75BDFD-00B9-4F89-8F86-218A0A5264EC}" type="datetimeFigureOut">
              <a:rPr lang="zh-HK" altLang="en-US"/>
              <a:pPr>
                <a:defRPr/>
              </a:pPr>
              <a:t>20/5/2015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HK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HK" alt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72E4BC-7E82-4AE3-A920-9F8CD798E30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7087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>
              <a:solidFill>
                <a:srgbClr val="FF0000"/>
              </a:solidFill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0C0B7F-81FE-4120-AB5F-9F0F7CE7ADFF}" type="slidenum">
              <a:rPr lang="zh-HK" altLang="en-US" smtClean="0"/>
              <a:pPr/>
              <a:t>1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HK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E7BC069-7737-4E0D-874C-75D7088E90B0}" type="slidenum">
              <a:rPr lang="zh-HK" altLang="en-US" smtClean="0"/>
              <a:pPr/>
              <a:t>10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CA52B53-A9CB-4381-AD3D-F3E3196FBFE8}" type="slidenum">
              <a:rPr lang="zh-HK" altLang="en-US" smtClean="0"/>
              <a:pPr/>
              <a:t>11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69D2AB-0E3C-44AD-BA0D-C3A9666F7E1F}" type="slidenum">
              <a:rPr lang="zh-HK" altLang="en-US" smtClean="0"/>
              <a:pPr/>
              <a:t>12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B181CF8-A947-4EDF-9119-2342712D67C3}" type="slidenum">
              <a:rPr lang="zh-HK" altLang="en-US" smtClean="0"/>
              <a:pPr/>
              <a:t>13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3B573E-2481-42EB-9A64-992DE1057E39}" type="slidenum">
              <a:rPr lang="zh-HK" altLang="en-US" smtClean="0"/>
              <a:pPr/>
              <a:t>14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32DA687-E488-48EF-908E-000070F8BFAE}" type="slidenum">
              <a:rPr lang="zh-HK" altLang="en-US" smtClean="0"/>
              <a:pPr/>
              <a:t>15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HK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ED77D93-2FD1-47B1-B68D-5426DDB8DE77}" type="slidenum">
              <a:rPr lang="zh-HK" altLang="en-US" smtClean="0"/>
              <a:pPr/>
              <a:t>16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B581DA-4EF8-4ADA-A60C-6E74C2656239}" type="slidenum">
              <a:rPr lang="zh-HK" altLang="en-US" smtClean="0"/>
              <a:pPr/>
              <a:t>17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3C2305-A6CA-4327-808A-837D8FF6CF1D}" type="slidenum">
              <a:rPr lang="zh-HK" altLang="en-US" smtClean="0"/>
              <a:pPr/>
              <a:t>18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A38018-4FE1-469B-A1F9-940EA019BA93}" type="slidenum">
              <a:rPr lang="zh-HK" altLang="en-US" smtClean="0"/>
              <a:pPr/>
              <a:t>19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6A5097-462C-448A-AF14-DABAD8B257FE}" type="slidenum">
              <a:rPr lang="zh-HK" altLang="en-US" smtClean="0"/>
              <a:pPr/>
              <a:t>2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20FA5F-41ED-40B2-92FC-BD96D8D087B1}" type="slidenum">
              <a:rPr lang="zh-HK" altLang="en-US" smtClean="0"/>
              <a:pPr/>
              <a:t>20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DD5E61-30B0-4F08-AE4E-3FD5E3AB6FBB}" type="slidenum">
              <a:rPr lang="zh-HK" altLang="en-US" smtClean="0"/>
              <a:pPr/>
              <a:t>21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D9C7B4-CECE-4686-9849-43C5B9425CAE}" type="slidenum">
              <a:rPr lang="zh-HK" altLang="en-US" smtClean="0"/>
              <a:pPr/>
              <a:t>22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781AD6-FE1D-484A-B9F5-E0DC823AD558}" type="slidenum">
              <a:rPr lang="zh-HK" altLang="en-US" smtClean="0"/>
              <a:pPr/>
              <a:t>23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93D3814-99DC-4741-8C15-440D6F4782FA}" type="slidenum">
              <a:rPr lang="zh-HK" altLang="en-US" smtClean="0"/>
              <a:pPr/>
              <a:t>24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BBD3E1-F278-4C2E-B58E-750B7D2A7756}" type="slidenum">
              <a:rPr lang="zh-HK" altLang="en-US" smtClean="0"/>
              <a:pPr/>
              <a:t>25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A619383-3129-45F1-93A9-3C72A2F76608}" type="slidenum">
              <a:rPr lang="zh-HK" altLang="en-US" smtClean="0"/>
              <a:pPr/>
              <a:t>26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A4CE99-7CA9-40E4-9507-F3CF420EED6C}" type="slidenum">
              <a:rPr lang="zh-HK" altLang="en-US" smtClean="0"/>
              <a:pPr/>
              <a:t>27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913947-310D-408F-ACE4-D5B5AAA30203}" type="slidenum">
              <a:rPr lang="zh-HK" altLang="en-US" smtClean="0"/>
              <a:pPr/>
              <a:t>28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endParaRPr lang="zh-HK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D2E82C3-9F19-4620-8377-7132BED9CCA6}" type="slidenum">
              <a:rPr lang="zh-HK" altLang="en-US" smtClean="0"/>
              <a:pPr/>
              <a:t>30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3CA4E2E-E950-4A6A-A0C8-39EC587B862E}" type="slidenum">
              <a:rPr lang="zh-HK" altLang="en-US" smtClean="0"/>
              <a:pPr/>
              <a:t>3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E624EBD-DA7B-4ABD-A072-CFEC7DED46EF}" type="slidenum">
              <a:rPr lang="zh-HK" altLang="en-US" smtClean="0"/>
              <a:pPr/>
              <a:t>31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HK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46FB55-B470-4928-ABD6-CB273BA24665}" type="slidenum">
              <a:rPr lang="zh-HK" altLang="en-US" smtClean="0"/>
              <a:pPr/>
              <a:t>32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815FCC-280F-48BB-AF9E-68DDC9928652}" type="slidenum">
              <a:rPr lang="zh-HK" altLang="en-US" smtClean="0"/>
              <a:pPr/>
              <a:t>33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489378F-9EFA-4A21-9F54-E8170AF3AE96}" type="slidenum">
              <a:rPr lang="zh-HK" altLang="en-US" smtClean="0"/>
              <a:pPr/>
              <a:t>34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EA21EC-D200-4BB1-BA20-EEAE6BBEFC54}" type="slidenum">
              <a:rPr lang="zh-HK" altLang="en-US" smtClean="0"/>
              <a:pPr/>
              <a:t>35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HK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3B87C19-58A4-4D36-937B-C3594D6189A8}" type="slidenum">
              <a:rPr lang="zh-HK" altLang="en-US" smtClean="0"/>
              <a:pPr/>
              <a:t>4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FD37F8B-DC2F-4F94-B2D0-2EBE81840020}" type="slidenum">
              <a:rPr lang="zh-HK" altLang="en-US" smtClean="0"/>
              <a:pPr/>
              <a:t>5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DE4E39-C93B-4BBC-8B8A-CDFC1E1684D3}" type="slidenum">
              <a:rPr lang="zh-HK" altLang="en-US" smtClean="0"/>
              <a:pPr/>
              <a:t>6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HK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D49F088-E9B1-4AF3-A29E-DD091C5DB095}" type="slidenum">
              <a:rPr lang="zh-HK" altLang="en-US" smtClean="0"/>
              <a:pPr/>
              <a:t>7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50ACCE-AE0E-465F-9269-23595C8692A9}" type="slidenum">
              <a:rPr lang="zh-HK" altLang="en-US" smtClean="0"/>
              <a:pPr/>
              <a:t>8</a:t>
            </a:fld>
            <a:endParaRPr lang="zh-HK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A24759B-D4F1-4E2A-8910-77B6B41E3ECD}" type="slidenum">
              <a:rPr lang="zh-HK" altLang="en-US" smtClean="0"/>
              <a:pPr/>
              <a:t>9</a:t>
            </a:fld>
            <a:endParaRPr lang="zh-HK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E733-0D20-425D-896A-6C3D39D69F8A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131880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739E8-8391-434B-A026-4AF8B99A8EFD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31997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631E-C90C-4737-B11D-06EBC638DB0C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41998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E340-59B1-4337-B9C4-9E59F8859487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104089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EC83-829B-44C5-90C9-71B55FFECA53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7099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F735-980A-4F68-906F-1B9FF0EE64AE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27173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D956-A47C-4A72-B587-7298C54B76E4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40046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9DA8-F4DA-4E3D-A3D6-6BFC72F21121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333468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34665-4977-429C-B6B7-ED39F2FF7748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3020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E443-C5F5-4CA7-B7A9-33885D36A130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33888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F120-067A-4A47-853D-7E09FC6E5429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  <p:extLst>
      <p:ext uri="{BB962C8B-B14F-4D97-AF65-F5344CB8AC3E}">
        <p14:creationId xmlns:p14="http://schemas.microsoft.com/office/powerpoint/2010/main" val="34187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HK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HK" smtClean="0"/>
              <a:t>Haga clic para modificar el estilo de texto del patrón</a:t>
            </a:r>
          </a:p>
          <a:p>
            <a:pPr lvl="1"/>
            <a:r>
              <a:rPr lang="es-ES" altLang="zh-HK" smtClean="0"/>
              <a:t>Segundo nivel</a:t>
            </a:r>
          </a:p>
          <a:p>
            <a:pPr lvl="2"/>
            <a:r>
              <a:rPr lang="es-ES" altLang="zh-HK" smtClean="0"/>
              <a:t>Tercer nivel</a:t>
            </a:r>
          </a:p>
          <a:p>
            <a:pPr lvl="3"/>
            <a:r>
              <a:rPr lang="es-ES" altLang="zh-HK" smtClean="0"/>
              <a:t>Cuarto nivel</a:t>
            </a:r>
          </a:p>
          <a:p>
            <a:pPr lvl="4"/>
            <a:r>
              <a:rPr lang="es-ES" altLang="zh-HK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endParaRPr lang="es-ES" altLang="zh-H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553A3874-0D12-4B5C-ABB2-4D1F8B4301BF}" type="slidenum">
              <a:rPr lang="es-ES" altLang="zh-HK"/>
              <a:pPr>
                <a:defRPr/>
              </a:pPr>
              <a:t>‹#›</a:t>
            </a:fld>
            <a:endParaRPr lang="es-ES" alt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uact=8&amp;ved=0CAcQjRw&amp;url=http%3A%2F%2Fliveseysolar.com%2Ffaq-is-role-play-really-necessary-in-sales-training&amp;ei=DjpAVYnhD4awmwXGw4CADw&amp;psig=AFQjCNHcB2arTO2bCSRgH8SYamgenFKtjA&amp;ust=143035885958652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google.com.hk/url?sa=i&amp;rct=j&amp;q=&amp;esrc=s&amp;frm=1&amp;source=images&amp;cd=&amp;cad=rja&amp;uact=8&amp;ved=0CAcQjRw&amp;url=http%3A%2F%2Fblog.7geese.com%2Fauthor%2Fadmin7geese-com%2F&amp;ei=VCDbVIP6MoermAXpzIKACA&amp;psig=AFQjCNGH4JCtS0jhvREYuMriLfeEx3M9MQ&amp;ust=14237330270025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uact=8&amp;ved=0CAcQjRw&amp;url=http%3A%2F%2Ftay.kotaku.com%2Ftayv-movie-night-suggestions-and-nominations-1608857001&amp;ei=p9baVMH2J9Xz8gXN_oDYCg&amp;psig=AFQjCNFDtryl-4e-5kzv0-LMX8ZbyaQZtQ&amp;ust=142371423823382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763713" y="1204913"/>
            <a:ext cx="6985000" cy="3744912"/>
          </a:xfrm>
        </p:spPr>
        <p:txBody>
          <a:bodyPr/>
          <a:lstStyle/>
          <a:p>
            <a:pPr eaLnBrk="1" hangingPunct="1"/>
            <a:r>
              <a:rPr lang="zh-TW" altLang="zh-HK" sz="5400" smtClean="0"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zh-HK" sz="540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zh-HK" sz="5400" smtClean="0">
                <a:latin typeface="華康POP1體W5" pitchFamily="49" charset="-120"/>
                <a:ea typeface="華康POP1體W5" pitchFamily="49" charset="-120"/>
              </a:rPr>
              <a:t>」</a:t>
            </a:r>
            <a:r>
              <a:rPr lang="en-US" altLang="zh-TW" sz="5400" smtClean="0">
                <a:latin typeface="華康POP1體W5" pitchFamily="49" charset="-120"/>
                <a:ea typeface="華康POP1體W5" pitchFamily="49" charset="-120"/>
              </a:rPr>
              <a:t/>
            </a:r>
            <a:br>
              <a:rPr lang="en-US" altLang="zh-TW" sz="5400" smtClean="0">
                <a:latin typeface="華康POP1體W5" pitchFamily="49" charset="-120"/>
                <a:ea typeface="華康POP1體W5" pitchFamily="49" charset="-120"/>
              </a:rPr>
            </a:br>
            <a:r>
              <a:rPr lang="en-US" altLang="zh-TW" sz="5400" smtClean="0">
                <a:latin typeface="華康POP1體W5" pitchFamily="49" charset="-120"/>
                <a:ea typeface="華康POP1體W5" pitchFamily="49" charset="-120"/>
              </a:rPr>
              <a:t/>
            </a:r>
            <a:br>
              <a:rPr lang="en-US" altLang="zh-TW" sz="5400" smtClean="0">
                <a:latin typeface="華康POP1體W5" pitchFamily="49" charset="-120"/>
                <a:ea typeface="華康POP1體W5" pitchFamily="49" charset="-120"/>
              </a:rPr>
            </a:br>
            <a:r>
              <a:rPr lang="zh-TW" altLang="zh-HK" sz="5400" smtClean="0">
                <a:latin typeface="華康POP1體W5" pitchFamily="49" charset="-120"/>
                <a:ea typeface="華康POP1體W5" pitchFamily="49" charset="-120"/>
              </a:rPr>
              <a:t>促進學生</a:t>
            </a:r>
            <a:r>
              <a:rPr lang="zh-TW" altLang="zh-HK" sz="540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TW" altLang="zh-HK" sz="5400" smtClean="0">
                <a:latin typeface="華康POP1體W5" pitchFamily="49" charset="-120"/>
                <a:ea typeface="華康POP1體W5" pitchFamily="49" charset="-120"/>
              </a:rPr>
              <a:t>的藝術</a:t>
            </a:r>
            <a:endParaRPr lang="es-ES" altLang="zh-HK" sz="5400" smtClean="0">
              <a:solidFill>
                <a:schemeClr val="tx1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7" name="Rectangle 25"/>
          <p:cNvSpPr txBox="1">
            <a:spLocks noChangeArrowheads="1"/>
          </p:cNvSpPr>
          <p:nvPr/>
        </p:nvSpPr>
        <p:spPr bwMode="auto">
          <a:xfrm>
            <a:off x="323850" y="260350"/>
            <a:ext cx="3240088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zh-HK" sz="4000" kern="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</a:t>
            </a:r>
            <a:r>
              <a:rPr lang="zh-TW" altLang="en-US" sz="4000" kern="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endParaRPr lang="es-ES" altLang="zh-HK" sz="4000" kern="0" dirty="0" smtClean="0">
              <a:solidFill>
                <a:schemeClr val="tx1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4975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321175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1908175" y="52388"/>
            <a:ext cx="792163" cy="360362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95288"/>
            <a:ext cx="4287838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138" y="1916113"/>
            <a:ext cx="48275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3"/>
          <p:cNvSpPr>
            <a:spLocks noChangeArrowheads="1"/>
          </p:cNvSpPr>
          <p:nvPr/>
        </p:nvSpPr>
        <p:spPr bwMode="auto">
          <a:xfrm>
            <a:off x="1998663" y="323850"/>
            <a:ext cx="792162" cy="360363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115888"/>
            <a:ext cx="8675687" cy="1204912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反思的六個層次</a:t>
            </a:r>
          </a:p>
        </p:txBody>
      </p:sp>
      <p:graphicFrame>
        <p:nvGraphicFramePr>
          <p:cNvPr id="107551" name="Group 31"/>
          <p:cNvGraphicFramePr>
            <a:graphicFrameLocks noGrp="1"/>
          </p:cNvGraphicFramePr>
          <p:nvPr>
            <p:ph idx="4294967295"/>
          </p:nvPr>
        </p:nvGraphicFramePr>
        <p:xfrm>
          <a:off x="827088" y="1557338"/>
          <a:ext cx="7632700" cy="4419600"/>
        </p:xfrm>
        <a:graphic>
          <a:graphicData uri="http://schemas.openxmlformats.org/drawingml/2006/table">
            <a:tbl>
              <a:tblPr/>
              <a:tblGrid>
                <a:gridCol w="1687512"/>
                <a:gridCol w="5945188"/>
              </a:tblGrid>
              <a:tr h="638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層次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描述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6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只有經驗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8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把經驗以記錄形式明確地表達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8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找出經驗的意義</a:t>
                      </a:r>
                      <a:r>
                        <a:rPr kumimoji="1" lang="en-US" altLang="zh-TW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重點</a:t>
                      </a:r>
                      <a:endParaRPr kumimoji="1" lang="en-US" altLang="zh-TW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8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將有關得著與已知的作出連繫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36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把所學應用於新的環境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適應新的環境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435600" y="6207125"/>
            <a:ext cx="348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zh-HK" sz="2400">
                <a:solidFill>
                  <a:srgbClr val="7030A0"/>
                </a:solidFill>
                <a:ea typeface="標楷體" pitchFamily="65" charset="-120"/>
              </a:rPr>
              <a:t>資</a:t>
            </a:r>
            <a:r>
              <a:rPr lang="zh-TW" altLang="en-US" sz="2400">
                <a:solidFill>
                  <a:srgbClr val="7030A0"/>
                </a:solidFill>
                <a:ea typeface="標楷體" pitchFamily="65" charset="-120"/>
              </a:rPr>
              <a:t>料</a:t>
            </a:r>
            <a:r>
              <a:rPr lang="zh-TW" altLang="zh-HK" sz="2400">
                <a:solidFill>
                  <a:srgbClr val="7030A0"/>
                </a:solidFill>
                <a:ea typeface="標楷體" pitchFamily="65" charset="-120"/>
              </a:rPr>
              <a:t>來</a:t>
            </a:r>
            <a:r>
              <a:rPr lang="zh-TW" altLang="en-US" sz="2400">
                <a:solidFill>
                  <a:srgbClr val="7030A0"/>
                </a:solidFill>
                <a:ea typeface="標楷體" pitchFamily="65" charset="-120"/>
              </a:rPr>
              <a:t>源</a:t>
            </a:r>
            <a:r>
              <a:rPr lang="zh-TW" altLang="zh-HK" sz="2400">
                <a:solidFill>
                  <a:srgbClr val="7030A0"/>
                </a:solidFill>
                <a:ea typeface="標楷體" pitchFamily="65" charset="-120"/>
              </a:rPr>
              <a:t>：</a:t>
            </a:r>
            <a:r>
              <a:rPr lang="zh-TW" altLang="en-US" sz="2400">
                <a:solidFill>
                  <a:srgbClr val="7030A0"/>
                </a:solidFill>
                <a:ea typeface="標楷體" pitchFamily="65" charset="-120"/>
              </a:rPr>
              <a:t>高</a:t>
            </a:r>
            <a:r>
              <a:rPr lang="zh-TW" altLang="zh-HK" sz="2400">
                <a:solidFill>
                  <a:srgbClr val="7030A0"/>
                </a:solidFill>
                <a:ea typeface="標楷體" pitchFamily="65" charset="-120"/>
              </a:rPr>
              <a:t>彥鳴</a:t>
            </a:r>
            <a:r>
              <a:rPr lang="zh-TW" altLang="en-US" sz="2400">
                <a:solidFill>
                  <a:srgbClr val="7030A0"/>
                </a:solidFill>
                <a:ea typeface="標楷體" pitchFamily="65" charset="-120"/>
              </a:rPr>
              <a:t>教</a:t>
            </a:r>
            <a:r>
              <a:rPr lang="zh-TW" altLang="zh-HK" sz="2400">
                <a:solidFill>
                  <a:srgbClr val="7030A0"/>
                </a:solidFill>
                <a:ea typeface="標楷體" pitchFamily="65" charset="-120"/>
              </a:rPr>
              <a:t>授</a:t>
            </a:r>
            <a:endParaRPr lang="zh-TW" altLang="en-US" sz="2400">
              <a:solidFill>
                <a:srgbClr val="7030A0"/>
              </a:solidFill>
              <a:ea typeface="標楷體" pitchFamily="65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395288" y="4076700"/>
            <a:ext cx="8640762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liveseysolar.com/wp-content/uploads/2013/08/learning-by-doin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88640"/>
            <a:ext cx="4942390" cy="5328592"/>
          </a:xfrm>
          <a:prstGeom prst="rect">
            <a:avLst/>
          </a:prstGeom>
          <a:noFill/>
          <a:effectLst>
            <a:outerShdw blurRad="914400" dist="50800" dir="5400000" algn="ctr" rotWithShape="0">
              <a:srgbClr val="000000">
                <a:alpha val="6000"/>
              </a:srgbClr>
            </a:outerShdw>
            <a:softEdge rad="31750"/>
          </a:effectLst>
          <a:extLst/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0200" y="4221163"/>
            <a:ext cx="5003800" cy="1223962"/>
          </a:xfrm>
        </p:spPr>
        <p:txBody>
          <a:bodyPr/>
          <a:lstStyle/>
          <a:p>
            <a:pPr eaLnBrk="1" hangingPunct="1"/>
            <a:r>
              <a:rPr lang="zh-HK" altLang="en-US" sz="6600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</a:rPr>
              <a:t>角色扮演</a:t>
            </a:r>
            <a:endParaRPr lang="zh-TW" altLang="en-US" sz="6600" smtClean="0">
              <a:solidFill>
                <a:srgbClr val="7030A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0" y="-44450"/>
            <a:ext cx="9144000" cy="6237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grpSp>
        <p:nvGrpSpPr>
          <p:cNvPr id="2" name="群組 6"/>
          <p:cNvGrpSpPr>
            <a:grpSpLocks/>
          </p:cNvGrpSpPr>
          <p:nvPr/>
        </p:nvGrpSpPr>
        <p:grpSpPr bwMode="auto">
          <a:xfrm>
            <a:off x="698500" y="2384425"/>
            <a:ext cx="7862888" cy="2651125"/>
            <a:chOff x="771419" y="715992"/>
            <a:chExt cx="7862759" cy="3218526"/>
          </a:xfrm>
        </p:grpSpPr>
        <p:pic>
          <p:nvPicPr>
            <p:cNvPr id="15375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19" y="715992"/>
              <a:ext cx="7862759" cy="3126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矩形 3"/>
            <p:cNvSpPr>
              <a:spLocks noChangeArrowheads="1"/>
            </p:cNvSpPr>
            <p:nvPr/>
          </p:nvSpPr>
          <p:spPr bwMode="auto">
            <a:xfrm>
              <a:off x="792009" y="3080718"/>
              <a:ext cx="2534943" cy="853800"/>
            </a:xfrm>
            <a:prstGeom prst="rect">
              <a:avLst/>
            </a:prstGeom>
            <a:solidFill>
              <a:srgbClr val="F5F7A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檢視、連繫及反思</a:t>
              </a:r>
              <a:endParaRPr lang="en-US" altLang="zh-TW" sz="20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過往的學習經歷</a:t>
              </a:r>
              <a:endParaRPr lang="en-US" altLang="zh-TW" sz="20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  <p:sp>
          <p:nvSpPr>
            <p:cNvPr id="15377" name="圓角矩形 4"/>
            <p:cNvSpPr>
              <a:spLocks noChangeArrowheads="1"/>
            </p:cNvSpPr>
            <p:nvPr/>
          </p:nvSpPr>
          <p:spPr bwMode="auto">
            <a:xfrm rot="-232739">
              <a:off x="6730610" y="1135390"/>
              <a:ext cx="1512168" cy="12855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20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PLAN</a:t>
              </a:r>
              <a:r>
                <a:rPr lang="en-US" altLang="zh-HK" sz="200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200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for the </a:t>
              </a:r>
              <a:r>
                <a:rPr lang="en-US" altLang="zh-HK" sz="2000" b="1">
                  <a:solidFill>
                    <a:srgbClr val="00B05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FUTURE</a:t>
              </a:r>
              <a:endParaRPr lang="zh-HK" altLang="en-US" sz="2000" b="1">
                <a:solidFill>
                  <a:srgbClr val="00B05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5378" name="矩形 10"/>
            <p:cNvSpPr>
              <a:spLocks noChangeArrowheads="1"/>
            </p:cNvSpPr>
            <p:nvPr/>
          </p:nvSpPr>
          <p:spPr bwMode="auto">
            <a:xfrm>
              <a:off x="6052626" y="3080899"/>
              <a:ext cx="2545456" cy="853619"/>
            </a:xfrm>
            <a:prstGeom prst="rect">
              <a:avLst/>
            </a:prstGeom>
            <a:solidFill>
              <a:srgbClr val="F5F7A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規畫個人在學業</a:t>
              </a:r>
              <a:endParaRPr lang="en-US" altLang="zh-HK" sz="20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及</a:t>
              </a:r>
              <a:r>
                <a:rPr lang="zh-TW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事業上的發展</a:t>
              </a:r>
              <a:endParaRPr lang="en-US" altLang="zh-TW" sz="20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  <p:sp>
          <p:nvSpPr>
            <p:cNvPr id="15379" name="矩形 11"/>
            <p:cNvSpPr>
              <a:spLocks noChangeArrowheads="1"/>
            </p:cNvSpPr>
            <p:nvPr/>
          </p:nvSpPr>
          <p:spPr bwMode="auto">
            <a:xfrm>
              <a:off x="3387112" y="3104963"/>
              <a:ext cx="2610995" cy="829555"/>
            </a:xfrm>
            <a:prstGeom prst="rect">
              <a:avLst/>
            </a:prstGeom>
            <a:solidFill>
              <a:srgbClr val="F5F7A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豐富</a:t>
              </a:r>
              <a:r>
                <a:rPr lang="zh-TW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學習經歷</a:t>
              </a:r>
              <a:endParaRPr lang="en-US" altLang="zh-TW" sz="20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0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訂定個人成長目標</a:t>
              </a:r>
              <a:endParaRPr lang="zh-HK" altLang="en-US" sz="2000">
                <a:solidFill>
                  <a:srgbClr val="1E17A9"/>
                </a:solidFill>
                <a:ea typeface="新細明體" charset="-120"/>
              </a:endParaRPr>
            </a:p>
          </p:txBody>
        </p:sp>
        <p:sp>
          <p:nvSpPr>
            <p:cNvPr id="15380" name="圓角矩形 12"/>
            <p:cNvSpPr>
              <a:spLocks noChangeArrowheads="1"/>
            </p:cNvSpPr>
            <p:nvPr/>
          </p:nvSpPr>
          <p:spPr bwMode="auto">
            <a:xfrm rot="208071">
              <a:off x="4214673" y="934425"/>
              <a:ext cx="1623783" cy="16481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20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ENRICH experiences, Set GOALS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20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NOW</a:t>
              </a:r>
              <a:r>
                <a:rPr lang="en-US" altLang="zh-HK" sz="20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endParaRPr lang="zh-HK" altLang="en-US" sz="2000" b="1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5381" name="圓角矩形 14"/>
            <p:cNvSpPr>
              <a:spLocks noChangeArrowheads="1"/>
            </p:cNvSpPr>
            <p:nvPr/>
          </p:nvSpPr>
          <p:spPr bwMode="auto">
            <a:xfrm rot="-359971">
              <a:off x="977228" y="1256157"/>
              <a:ext cx="1455931" cy="1265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20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LEARN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200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from the </a:t>
              </a:r>
              <a:r>
                <a:rPr lang="en-US" altLang="zh-HK" sz="2000" b="1">
                  <a:solidFill>
                    <a:srgbClr val="FF66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PAST</a:t>
              </a:r>
              <a:endParaRPr lang="zh-HK" altLang="en-US" sz="2000" b="1">
                <a:solidFill>
                  <a:srgbClr val="FF66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17" name="圓角矩形 16"/>
          <p:cNvSpPr/>
          <p:nvPr/>
        </p:nvSpPr>
        <p:spPr bwMode="auto">
          <a:xfrm>
            <a:off x="247503" y="1599209"/>
            <a:ext cx="8677275" cy="65276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zh-TW" altLang="en-US" sz="2800" dirty="0" smtClean="0">
                <a:latin typeface="華康POP1體W5" pitchFamily="49" charset="-120"/>
                <a:ea typeface="華康POP1體W5" pitchFamily="49" charset="-120"/>
              </a:rPr>
              <a:t> 學生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在</a:t>
            </a:r>
            <a:r>
              <a:rPr lang="zh-TW" altLang="en-US" sz="28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建立</a:t>
            </a:r>
            <a:r>
              <a:rPr lang="zh-TW" altLang="en-US" sz="2800" dirty="0" smtClean="0">
                <a:latin typeface="華康POP1體W5" pitchFamily="49" charset="-120"/>
                <a:ea typeface="華康POP1體W5" pitchFamily="49" charset="-120"/>
              </a:rPr>
              <a:t>「學生學習概覽」的</a:t>
            </a:r>
            <a:r>
              <a:rPr lang="zh-TW" altLang="en-US" sz="28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過程</a:t>
            </a:r>
            <a:r>
              <a:rPr lang="zh-TW" altLang="en-US" sz="2800" dirty="0" smtClean="0">
                <a:latin typeface="華康POP1體W5" pitchFamily="49" charset="-120"/>
                <a:ea typeface="華康POP1體W5" pitchFamily="49" charset="-120"/>
              </a:rPr>
              <a:t>中 </a:t>
            </a:r>
            <a:r>
              <a:rPr lang="en-US" altLang="zh-TW" sz="2800" dirty="0" smtClean="0">
                <a:latin typeface="華康POP1體W5" pitchFamily="49" charset="-120"/>
                <a:ea typeface="華康POP1體W5" pitchFamily="49" charset="-120"/>
              </a:rPr>
              <a:t>…</a:t>
            </a:r>
          </a:p>
          <a:p>
            <a:pPr eaLnBrk="1" hangingPunct="1">
              <a:defRPr/>
            </a:pP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15364" name="矩形 18"/>
          <p:cNvSpPr>
            <a:spLocks noChangeArrowheads="1"/>
          </p:cNvSpPr>
          <p:nvPr/>
        </p:nvSpPr>
        <p:spPr bwMode="auto">
          <a:xfrm>
            <a:off x="698500" y="5353050"/>
            <a:ext cx="7823200" cy="4460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POP1體W5" pitchFamily="49" charset="-120"/>
                <a:ea typeface="華康POP1體W5" pitchFamily="49" charset="-120"/>
              </a:rPr>
              <a:t>在「</a:t>
            </a:r>
            <a:r>
              <a:rPr lang="zh-TW" altLang="en-US" sz="240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自述</a:t>
            </a:r>
            <a:r>
              <a:rPr lang="zh-TW" altLang="en-US" sz="2400">
                <a:latin typeface="華康POP1體W5" pitchFamily="49" charset="-120"/>
                <a:ea typeface="華康POP1體W5" pitchFamily="49" charset="-120"/>
              </a:rPr>
              <a:t>」中述說</a:t>
            </a:r>
            <a:r>
              <a:rPr lang="zh-TW" altLang="en-US" sz="240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自己學習的故事</a:t>
            </a:r>
            <a:r>
              <a:rPr lang="zh-TW" altLang="en-US" sz="2400">
                <a:latin typeface="華康POP1體W5" pitchFamily="49" charset="-120"/>
                <a:ea typeface="華康POP1體W5" pitchFamily="49" charset="-120"/>
              </a:rPr>
              <a:t>及對</a:t>
            </a:r>
            <a:r>
              <a:rPr lang="zh-TW" altLang="en-US" sz="240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未來的抱負</a:t>
            </a:r>
            <a:endParaRPr lang="zh-HK" altLang="en-US" sz="2400">
              <a:solidFill>
                <a:srgbClr val="FF0000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86125" y="2441575"/>
            <a:ext cx="2665413" cy="2651125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20713" y="2441575"/>
            <a:ext cx="2665412" cy="2651125"/>
          </a:xfrm>
          <a:prstGeom prst="rect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916613" y="2441575"/>
            <a:ext cx="2665412" cy="2651125"/>
          </a:xfrm>
          <a:prstGeom prst="rect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3413" y="5329238"/>
            <a:ext cx="7947025" cy="4937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22" name="圓角矩形 37"/>
          <p:cNvSpPr>
            <a:spLocks noChangeArrowheads="1"/>
          </p:cNvSpPr>
          <p:nvPr/>
        </p:nvSpPr>
        <p:spPr bwMode="auto">
          <a:xfrm>
            <a:off x="256473" y="197148"/>
            <a:ext cx="8586159" cy="12961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en-US" b="1" dirty="0" smtClean="0"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」</a:t>
            </a:r>
            <a:endParaRPr lang="zh-HK" altLang="en-US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                  協助學生</a:t>
            </a:r>
            <a:r>
              <a:rPr lang="zh-TW" altLang="en-US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學習工具</a:t>
            </a:r>
            <a:endParaRPr lang="en-US" altLang="zh-TW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HK" altLang="en-US" sz="18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3175" y="0"/>
            <a:ext cx="9144000" cy="6237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20" name="圓角矩形 19"/>
          <p:cNvSpPr/>
          <p:nvPr/>
        </p:nvSpPr>
        <p:spPr bwMode="auto">
          <a:xfrm>
            <a:off x="219869" y="2102493"/>
            <a:ext cx="8704262" cy="588962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zh-TW" altLang="en-US" sz="3200" dirty="0" smtClean="0">
                <a:latin typeface="華康POP1體W5" pitchFamily="49" charset="-120"/>
                <a:ea typeface="華康POP1體W5" pitchFamily="49" charset="-120"/>
              </a:rPr>
              <a:t>學生</a:t>
            </a:r>
            <a:r>
              <a:rPr lang="zh-TW" altLang="en-US" sz="32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透過</a:t>
            </a:r>
            <a:r>
              <a:rPr lang="zh-TW" altLang="en-US" sz="3200" dirty="0" smtClean="0">
                <a:latin typeface="華康POP1體W5" pitchFamily="49" charset="-120"/>
                <a:ea typeface="華康POP1體W5" pitchFamily="49" charset="-120"/>
              </a:rPr>
              <a:t>建立「學生學習概覽」的</a:t>
            </a:r>
            <a:r>
              <a:rPr lang="zh-TW" altLang="en-US" sz="32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過程 </a:t>
            </a:r>
            <a:r>
              <a:rPr lang="en-US" altLang="zh-TW" sz="32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…</a:t>
            </a:r>
            <a:endParaRPr lang="zh-HK" altLang="en-US" sz="3200" dirty="0" smtClean="0">
              <a:solidFill>
                <a:srgbClr val="FF0000"/>
              </a:solidFill>
              <a:ea typeface="新細明體" pitchFamily="18" charset="-120"/>
            </a:endParaRPr>
          </a:p>
        </p:txBody>
      </p:sp>
      <p:pic>
        <p:nvPicPr>
          <p:cNvPr id="15366" name="Picture 2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00" y="2690813"/>
            <a:ext cx="206216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矩形 21"/>
          <p:cNvSpPr>
            <a:spLocks noChangeArrowheads="1"/>
          </p:cNvSpPr>
          <p:nvPr/>
        </p:nvSpPr>
        <p:spPr bwMode="auto">
          <a:xfrm>
            <a:off x="354013" y="3295650"/>
            <a:ext cx="844232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zh-TW" altLang="en-US" sz="2400">
                <a:latin typeface="華康POP1體W5" pitchFamily="49" charset="-120"/>
                <a:ea typeface="華康POP1體W5" pitchFamily="49" charset="-120"/>
              </a:rPr>
              <a:t> </a:t>
            </a:r>
            <a:r>
              <a:rPr lang="zh-TW" altLang="en-US" sz="2800">
                <a:latin typeface="華康POP1體W5" pitchFamily="49" charset="-120"/>
                <a:ea typeface="華康POP1體W5" pitchFamily="49" charset="-120"/>
              </a:rPr>
              <a:t>加深自我認識、建立前路觀</a:t>
            </a:r>
            <a:endParaRPr lang="en-US" altLang="zh-TW" sz="2800"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zh-TW" sz="2800"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zh-HK" altLang="en-US" sz="28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 </a:t>
            </a:r>
            <a:r>
              <a:rPr lang="zh-HK" altLang="en-US" sz="2800">
                <a:latin typeface="華康POP1體W5" pitchFamily="49" charset="-120"/>
                <a:ea typeface="華康POP1體W5" pitchFamily="49" charset="-120"/>
              </a:rPr>
              <a:t>培養</a:t>
            </a:r>
            <a:r>
              <a:rPr lang="zh-TW" altLang="en-US" sz="2800">
                <a:latin typeface="華康POP1體W5" pitchFamily="49" charset="-120"/>
                <a:ea typeface="華康POP1體W5" pitchFamily="49" charset="-120"/>
              </a:rPr>
              <a:t>反思、自我管理及自主學習的能力</a:t>
            </a:r>
            <a:endParaRPr lang="en-US" altLang="zh-TW" sz="2800"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zh-TW" sz="280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zh-TW" altLang="en-US" sz="2800">
                <a:latin typeface="華康POP1體W5" pitchFamily="49" charset="-120"/>
                <a:ea typeface="華康POP1體W5" pitchFamily="49" charset="-120"/>
              </a:rPr>
              <a:t> 提升早作準備的意識、學懂及早規劃自己的未來</a:t>
            </a:r>
            <a:endParaRPr lang="en-US" altLang="zh-TW" sz="280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>
              <a:ea typeface="新細明體" charset="-120"/>
            </a:endParaRPr>
          </a:p>
        </p:txBody>
      </p:sp>
      <p:sp>
        <p:nvSpPr>
          <p:cNvPr id="23" name="圓角矩形 37"/>
          <p:cNvSpPr>
            <a:spLocks noChangeArrowheads="1"/>
          </p:cNvSpPr>
          <p:nvPr/>
        </p:nvSpPr>
        <p:spPr bwMode="auto">
          <a:xfrm>
            <a:off x="256473" y="260648"/>
            <a:ext cx="8586159" cy="12961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en-US" b="1" dirty="0" smtClean="0"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」</a:t>
            </a:r>
            <a:endParaRPr lang="zh-HK" altLang="en-US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                  </a:t>
            </a:r>
            <a:r>
              <a:rPr lang="zh-TW" altLang="en-US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協助</a:t>
            </a: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學生</a:t>
            </a:r>
            <a:r>
              <a:rPr lang="zh-TW" altLang="en-US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學習工具</a:t>
            </a:r>
            <a:endParaRPr lang="en-US" altLang="zh-TW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HK" altLang="en-US" sz="18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teacher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312738"/>
            <a:ext cx="335756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圓角矩形 37"/>
          <p:cNvSpPr>
            <a:spLocks noChangeArrowheads="1"/>
          </p:cNvSpPr>
          <p:nvPr/>
        </p:nvSpPr>
        <p:spPr bwMode="auto">
          <a:xfrm>
            <a:off x="406400" y="2852738"/>
            <a:ext cx="8569325" cy="2089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讓</a:t>
            </a:r>
            <a:r>
              <a:rPr lang="zh-TW" altLang="en-US" sz="4400"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en-US" sz="44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en-US" sz="4400">
                <a:latin typeface="華康POP1體W5" pitchFamily="49" charset="-120"/>
                <a:ea typeface="華康POP1體W5" pitchFamily="49" charset="-120"/>
              </a:rPr>
              <a:t>」</a:t>
            </a:r>
            <a:r>
              <a:rPr lang="zh-TW" altLang="en-US" sz="660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成為</a:t>
            </a:r>
            <a:endParaRPr lang="en-US" altLang="zh-TW" sz="660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latin typeface="華康POP1體W5" pitchFamily="49" charset="-120"/>
                <a:ea typeface="華康POP1體W5" pitchFamily="49" charset="-120"/>
              </a:rPr>
              <a:t>   </a:t>
            </a:r>
            <a:r>
              <a:rPr lang="zh-TW" altLang="en-US" sz="44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協助學生反思</a:t>
            </a:r>
            <a:r>
              <a:rPr lang="zh-TW" altLang="en-US" sz="440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660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學習工具</a:t>
            </a:r>
            <a:endParaRPr lang="en-US" altLang="zh-TW" sz="660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781050"/>
            <a:ext cx="5800725" cy="1296988"/>
          </a:xfrm>
        </p:spPr>
        <p:txBody>
          <a:bodyPr/>
          <a:lstStyle/>
          <a:p>
            <a:pPr eaLnBrk="1" hangingPunct="1"/>
            <a:r>
              <a:rPr lang="zh-HK" altLang="en-US" sz="660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老師的角色？</a:t>
            </a:r>
            <a:endParaRPr lang="zh-TW" altLang="en-US" sz="660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17412" name="向下箭號 1"/>
          <p:cNvSpPr>
            <a:spLocks noChangeArrowheads="1"/>
          </p:cNvSpPr>
          <p:nvPr/>
        </p:nvSpPr>
        <p:spPr bwMode="auto">
          <a:xfrm>
            <a:off x="4300538" y="2049463"/>
            <a:ext cx="781050" cy="1079500"/>
          </a:xfrm>
          <a:prstGeom prst="downArrow">
            <a:avLst>
              <a:gd name="adj1" fmla="val 50000"/>
              <a:gd name="adj2" fmla="val 49974"/>
            </a:avLst>
          </a:prstGeom>
          <a:solidFill>
            <a:srgbClr val="1E17A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1E17A9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" grpId="0"/>
      <p:bldP spid="174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307975" y="4795838"/>
            <a:ext cx="8734425" cy="723333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為學生提供</a:t>
            </a:r>
            <a:r>
              <a:rPr lang="zh-HK" altLang="en-US" sz="3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均衡</a:t>
            </a: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HK" altLang="en-US" sz="3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多元</a:t>
            </a: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學習經歷</a:t>
            </a:r>
            <a:endParaRPr lang="en-US" altLang="zh-TW" sz="32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9238" y="1919288"/>
            <a:ext cx="6053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u"/>
            </a:pPr>
            <a:r>
              <a:rPr lang="zh-TW" altLang="zh-HK" sz="2400">
                <a:latin typeface="標楷體" pitchFamily="65" charset="-120"/>
                <a:ea typeface="標楷體" pitchFamily="65" charset="-120"/>
              </a:rPr>
              <a:t>雖然這些</a:t>
            </a:r>
            <a:r>
              <a:rPr lang="zh-TW" altLang="zh-HK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活動是學校規定要參加</a:t>
            </a:r>
            <a:r>
              <a:rPr lang="zh-TW" altLang="zh-HK" sz="2400">
                <a:latin typeface="標楷體" pitchFamily="65" charset="-120"/>
                <a:ea typeface="標楷體" pitchFamily="65" charset="-120"/>
              </a:rPr>
              <a:t>的，但當我們</a:t>
            </a:r>
            <a:r>
              <a:rPr lang="zh-TW" altLang="zh-HK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回憶</a:t>
            </a:r>
            <a:r>
              <a:rPr lang="zh-TW" altLang="zh-HK" sz="2400">
                <a:latin typeface="標楷體" pitchFamily="65" charset="-120"/>
                <a:ea typeface="標楷體" pitchFamily="65" charset="-120"/>
              </a:rPr>
              <a:t>起這些活動時，將會是</a:t>
            </a:r>
            <a:r>
              <a:rPr lang="zh-TW" altLang="zh-HK" sz="24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賞心樂事</a:t>
            </a:r>
            <a:r>
              <a:rPr lang="zh-TW" altLang="zh-HK" sz="2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9"/>
          <p:cNvGrpSpPr>
            <a:grpSpLocks/>
          </p:cNvGrpSpPr>
          <p:nvPr/>
        </p:nvGrpSpPr>
        <p:grpSpPr bwMode="auto">
          <a:xfrm>
            <a:off x="6545263" y="777875"/>
            <a:ext cx="2373312" cy="2206625"/>
            <a:chOff x="3215355" y="1827987"/>
            <a:chExt cx="2740773" cy="2618535"/>
          </a:xfrm>
        </p:grpSpPr>
        <p:pic>
          <p:nvPicPr>
            <p:cNvPr id="18453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132" y="1827987"/>
              <a:ext cx="2229736" cy="226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矩形 8"/>
            <p:cNvSpPr>
              <a:spLocks noChangeArrowheads="1"/>
            </p:cNvSpPr>
            <p:nvPr/>
          </p:nvSpPr>
          <p:spPr bwMode="auto">
            <a:xfrm>
              <a:off x="3215355" y="3708571"/>
              <a:ext cx="2740773" cy="737951"/>
            </a:xfrm>
            <a:prstGeom prst="rect">
              <a:avLst/>
            </a:prstGeom>
            <a:solidFill>
              <a:srgbClr val="F5F7A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800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豐富</a:t>
              </a:r>
              <a:r>
                <a:rPr lang="zh-TW" altLang="en-US" sz="28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學習經歷</a:t>
              </a:r>
              <a:endParaRPr lang="en-US" altLang="zh-TW" sz="28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1100">
                  <a:solidFill>
                    <a:srgbClr val="D9D9D9"/>
                  </a:solidFill>
                  <a:latin typeface="華康POP1體W5" pitchFamily="49" charset="-120"/>
                  <a:ea typeface="華康POP1體W5" pitchFamily="49" charset="-120"/>
                </a:rPr>
                <a:t>訂定個人成長目標</a:t>
              </a:r>
              <a:endParaRPr lang="zh-HK" altLang="en-US" sz="1100">
                <a:solidFill>
                  <a:srgbClr val="D9D9D9"/>
                </a:solidFill>
                <a:ea typeface="新細明體" charset="-120"/>
              </a:endParaRPr>
            </a:p>
          </p:txBody>
        </p:sp>
        <p:sp>
          <p:nvSpPr>
            <p:cNvPr id="18455" name="圓角矩形 9"/>
            <p:cNvSpPr>
              <a:spLocks noChangeArrowheads="1"/>
            </p:cNvSpPr>
            <p:nvPr/>
          </p:nvSpPr>
          <p:spPr bwMode="auto">
            <a:xfrm rot="208071">
              <a:off x="3593064" y="2186647"/>
              <a:ext cx="1285481" cy="100456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100" b="1">
                  <a:solidFill>
                    <a:srgbClr val="1E17A9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ENRICH experiences</a:t>
              </a:r>
              <a:r>
                <a:rPr lang="en-US" altLang="zh-HK" sz="11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, </a:t>
              </a:r>
              <a:r>
                <a:rPr lang="en-US" altLang="zh-HK" sz="1100" b="1">
                  <a:solidFill>
                    <a:srgbClr val="D9D9D9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Set GOALS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1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NOW</a:t>
              </a:r>
              <a:r>
                <a:rPr lang="en-US" altLang="zh-HK" sz="11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endParaRPr lang="zh-HK" altLang="en-US" sz="1100" b="1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248909" y="802612"/>
            <a:ext cx="5812655" cy="8309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HK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各種</a:t>
            </a:r>
            <a:r>
              <a:rPr lang="zh-TW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獲得</a:t>
            </a:r>
            <a:r>
              <a:rPr lang="zh-TW" altLang="zh-HK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不同的</a:t>
            </a:r>
            <a:r>
              <a:rPr lang="zh-TW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讓學生看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CN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闊更深</a:t>
            </a:r>
            <a:endParaRPr lang="en-US" altLang="zh-CN" sz="2400" dirty="0" smtClean="0">
              <a:ea typeface="宋体" panose="02010600030101010101" pitchFamily="2" charset="-122"/>
            </a:endParaRPr>
          </a:p>
        </p:txBody>
      </p:sp>
      <p:sp>
        <p:nvSpPr>
          <p:cNvPr id="19" name="矩形 17"/>
          <p:cNvSpPr>
            <a:spLocks noChangeArrowheads="1"/>
          </p:cNvSpPr>
          <p:nvPr/>
        </p:nvSpPr>
        <p:spPr bwMode="auto">
          <a:xfrm>
            <a:off x="275985" y="3181999"/>
            <a:ext cx="8682948" cy="8309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有些同學</a:t>
            </a:r>
            <a:r>
              <a:rPr lang="zh-TW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沒有參加太多活動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的話，</a:t>
            </a:r>
            <a:r>
              <a:rPr lang="zh-TW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en-US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就會感到很辛苦，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zh-HK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浪費時間</a:t>
            </a:r>
            <a:endParaRPr lang="en-US" altLang="zh-CN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46" name="矩形 14"/>
          <p:cNvSpPr>
            <a:spLocks noChangeArrowheads="1"/>
          </p:cNvSpPr>
          <p:nvPr/>
        </p:nvSpPr>
        <p:spPr bwMode="auto">
          <a:xfrm>
            <a:off x="6061075" y="6499225"/>
            <a:ext cx="3024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100" b="1">
                <a:ea typeface="新細明體" charset="-120"/>
              </a:rPr>
              <a:t>SLP Review Study 2014/15 - Student </a:t>
            </a:r>
            <a:r>
              <a:rPr lang="en-US" altLang="zh-TW" sz="1100" b="1">
                <a:ea typeface="新細明體" charset="-120"/>
              </a:rPr>
              <a:t>FGIs </a:t>
            </a:r>
            <a:endParaRPr lang="zh-HK" altLang="en-US" sz="1100" b="1">
              <a:ea typeface="新細明體" charset="-120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306075" y="5519171"/>
            <a:ext cx="8734425" cy="720437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鼓勵學生</a:t>
            </a:r>
            <a:r>
              <a:rPr lang="zh-HK" altLang="en-US" sz="3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參與不同範疇</a:t>
            </a: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3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活動</a:t>
            </a:r>
            <a:endParaRPr lang="en-US" altLang="zh-TW" sz="3200" b="1" dirty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60350"/>
            <a:ext cx="43211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260350"/>
            <a:ext cx="4279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 rot="20717284">
            <a:off x="2814638" y="2465388"/>
            <a:ext cx="3648075" cy="1295400"/>
          </a:xfrm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/>
            <a:r>
              <a:rPr lang="zh-HK" altLang="en-US" sz="4000" b="1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差異從何而來？</a:t>
            </a:r>
            <a:endParaRPr lang="zh-TW" altLang="en-US" sz="4000" b="1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65" grpId="0" animBg="1"/>
      <p:bldP spid="1946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19458" name="矩形 13"/>
          <p:cNvSpPr>
            <a:spLocks noChangeArrowheads="1"/>
          </p:cNvSpPr>
          <p:nvPr/>
        </p:nvSpPr>
        <p:spPr bwMode="auto">
          <a:xfrm>
            <a:off x="573220" y="313178"/>
            <a:ext cx="7416826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校內活動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是由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老師輸入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外面的活動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獎項，就要靠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自己輸入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462" name="矩形 14"/>
          <p:cNvSpPr>
            <a:spLocks noChangeArrowheads="1"/>
          </p:cNvSpPr>
          <p:nvPr/>
        </p:nvSpPr>
        <p:spPr bwMode="auto">
          <a:xfrm>
            <a:off x="6143625" y="6440488"/>
            <a:ext cx="3024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100" b="1">
                <a:ea typeface="新細明體" charset="-120"/>
              </a:rPr>
              <a:t>SLP Review Study 2014/15 - Student </a:t>
            </a:r>
            <a:r>
              <a:rPr lang="en-US" altLang="zh-TW" sz="1100" b="1">
                <a:ea typeface="新細明體" charset="-120"/>
              </a:rPr>
              <a:t>FGIs </a:t>
            </a:r>
            <a:endParaRPr lang="zh-HK" altLang="en-US" sz="1100" b="1">
              <a:ea typeface="新細明體" charset="-120"/>
            </a:endParaRPr>
          </a:p>
        </p:txBody>
      </p:sp>
      <p:sp>
        <p:nvSpPr>
          <p:cNvPr id="3" name="矩形 29"/>
          <p:cNvSpPr>
            <a:spLocks noChangeArrowheads="1"/>
          </p:cNvSpPr>
          <p:nvPr/>
        </p:nvSpPr>
        <p:spPr bwMode="auto">
          <a:xfrm>
            <a:off x="1763688" y="1655902"/>
            <a:ext cx="6525385" cy="4001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CN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我將來</a:t>
            </a:r>
            <a:r>
              <a:rPr lang="zh-CN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想做社工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，所以我會將</a:t>
            </a:r>
            <a:r>
              <a:rPr lang="zh-CN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服務活動放在前列位置</a:t>
            </a:r>
            <a:endParaRPr lang="zh-HK" altLang="en-US" sz="20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467" name="矩形 17"/>
          <p:cNvSpPr>
            <a:spLocks noChangeArrowheads="1"/>
          </p:cNvSpPr>
          <p:nvPr/>
        </p:nvSpPr>
        <p:spPr bwMode="auto">
          <a:xfrm>
            <a:off x="1405016" y="1172827"/>
            <a:ext cx="6246517" cy="40011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也給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作爲一個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，我會考慮這因素去</a:t>
            </a:r>
            <a:r>
              <a:rPr lang="zh-TW" altLang="zh-HK" sz="20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</a:t>
            </a:r>
            <a:endParaRPr lang="en-US" altLang="zh-TW" sz="2000" b="1" dirty="0" smtClean="0">
              <a:solidFill>
                <a:srgbClr val="1E17A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28"/>
          <p:cNvSpPr>
            <a:spLocks noChangeArrowheads="1"/>
          </p:cNvSpPr>
          <p:nvPr/>
        </p:nvSpPr>
        <p:spPr bwMode="auto">
          <a:xfrm>
            <a:off x="995232" y="737644"/>
            <a:ext cx="6839460" cy="40011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HK" sz="20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先輸入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CN" altLang="zh-HK" sz="20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網上查</a:t>
            </a:r>
            <a:r>
              <a:rPr lang="zh-CN" altLang="zh-HK" sz="20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閲</a:t>
            </a:r>
            <a:r>
              <a:rPr lang="zh-CN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CN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CN" altLang="zh-HK" sz="20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篩選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CN" altLang="zh-HK" sz="20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刪除</a:t>
            </a:r>
            <a:endParaRPr lang="en-US" altLang="zh-CN" sz="2000" b="1" dirty="0">
              <a:solidFill>
                <a:srgbClr val="1E17A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14550"/>
            <a:ext cx="3624262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3" y="2125663"/>
            <a:ext cx="42799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圓角矩形 23"/>
          <p:cNvSpPr/>
          <p:nvPr/>
        </p:nvSpPr>
        <p:spPr bwMode="auto">
          <a:xfrm>
            <a:off x="160271" y="5263583"/>
            <a:ext cx="8823458" cy="1034899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為學生提供</a:t>
            </a:r>
            <a:r>
              <a:rPr lang="zh-HK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平台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和</a:t>
            </a:r>
            <a:r>
              <a:rPr lang="zh-HK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機會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，讓他們</a:t>
            </a:r>
            <a:r>
              <a:rPr lang="zh-HK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定期</a:t>
            </a:r>
            <a:r>
              <a:rPr lang="zh-HK" altLang="en-US" sz="2800" dirty="0">
                <a:latin typeface="華康POP1體W5" pitchFamily="49" charset="-120"/>
                <a:ea typeface="華康POP1體W5" pitchFamily="49" charset="-120"/>
              </a:rPr>
              <a:t>及</a:t>
            </a:r>
            <a:r>
              <a:rPr lang="zh-HK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有</a:t>
            </a:r>
            <a:r>
              <a:rPr lang="zh-HK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系統地</a:t>
            </a:r>
            <a:endParaRPr lang="en-US" altLang="zh-HK" sz="28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algn="just">
              <a:defRPr/>
            </a:pPr>
            <a:r>
              <a:rPr lang="en-US" altLang="zh-HK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 </a:t>
            </a:r>
            <a:r>
              <a:rPr lang="en-US" altLang="zh-HK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     </a:t>
            </a:r>
            <a:r>
              <a:rPr lang="zh-HK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紀錄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HK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檢視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zh-HK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排序</a:t>
            </a:r>
            <a:r>
              <a:rPr lang="zh-TW" altLang="en-US" sz="28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CN" altLang="zh-HK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篩選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自己的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學習經歷</a:t>
            </a:r>
            <a:endParaRPr lang="en-US" altLang="zh-TW" sz="28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algn="just">
              <a:defRPr/>
            </a:pPr>
            <a:endParaRPr lang="en-US" altLang="zh-TW" sz="2800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algn="ctr">
              <a:defRPr/>
            </a:pPr>
            <a:endParaRPr lang="zh-HK" altLang="en-US" sz="2800" dirty="0" smtClean="0">
              <a:ea typeface="新細明體" pitchFamily="18" charset="-12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 idx="4294967295"/>
          </p:nvPr>
        </p:nvSpPr>
        <p:spPr>
          <a:xfrm rot="20717284">
            <a:off x="1222375" y="2908300"/>
            <a:ext cx="6145213" cy="1295400"/>
          </a:xfrm>
          <a:solidFill>
            <a:schemeClr val="bg1">
              <a:alpha val="76077"/>
            </a:schemeClr>
          </a:solidFill>
        </p:spPr>
        <p:txBody>
          <a:bodyPr/>
          <a:lstStyle/>
          <a:p>
            <a:pPr eaLnBrk="1" hangingPunct="1"/>
            <a:r>
              <a:rPr lang="zh-HK" altLang="en-US" sz="4000" b="1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檢視？篩選？排序？</a:t>
            </a:r>
            <a:endParaRPr lang="zh-TW" altLang="en-US" sz="4000" b="1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-19050" y="14288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7651" name="矩形 13"/>
          <p:cNvSpPr>
            <a:spLocks noChangeArrowheads="1"/>
          </p:cNvSpPr>
          <p:nvPr/>
        </p:nvSpPr>
        <p:spPr bwMode="auto">
          <a:xfrm>
            <a:off x="404979" y="395967"/>
            <a:ext cx="8578590" cy="13234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</a:t>
            </a:r>
            <a:r>
              <a:rPr lang="zh-TW" altLang="en-US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OLE</a:t>
            </a:r>
            <a:r>
              <a:rPr lang="zh-HK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生涯規劃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中文堂</a:t>
            </a:r>
            <a:r>
              <a:rPr lang="zh-CN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，派</a:t>
            </a:r>
            <a:r>
              <a:rPr lang="zh-CN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之前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同學寫的個人自述作爲一個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endParaRPr lang="en-US" altLang="zh-CN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CN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CN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性格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講座</a:t>
            </a:r>
            <a:r>
              <a:rPr lang="zh-CN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，寫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下自己的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長處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適合在哪方面發展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486" name="矩形 14"/>
          <p:cNvSpPr>
            <a:spLocks noChangeArrowheads="1"/>
          </p:cNvSpPr>
          <p:nvPr/>
        </p:nvSpPr>
        <p:spPr bwMode="auto">
          <a:xfrm>
            <a:off x="6042025" y="6378575"/>
            <a:ext cx="3113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100" b="1">
                <a:ea typeface="新細明體" charset="-120"/>
              </a:rPr>
              <a:t>SLP Review Study 2014/15 - Student </a:t>
            </a:r>
            <a:r>
              <a:rPr lang="en-US" altLang="zh-TW" sz="1100" b="1">
                <a:ea typeface="新細明體" charset="-120"/>
              </a:rPr>
              <a:t>FGIs </a:t>
            </a:r>
            <a:endParaRPr lang="zh-HK" altLang="en-US" sz="1100" b="1">
              <a:ea typeface="新細明體" charset="-120"/>
            </a:endParaRPr>
          </a:p>
        </p:txBody>
      </p:sp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1645004" y="1979812"/>
            <a:ext cx="7324104" cy="13234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一組同學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見升學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就業輔導老師</a:t>
            </a:r>
            <a:endParaRPr lang="en-US" altLang="zh-CN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CN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CN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逐個問我們的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夢想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、將來想做什麼、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有沒有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考慮前路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endParaRPr lang="en-US" altLang="zh-CN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CN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CN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</a:t>
            </a:r>
            <a:r>
              <a:rPr lang="zh-CN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幫助我們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規劃前路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，提供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很多專業的意見</a:t>
            </a:r>
            <a:endParaRPr lang="zh-TW" altLang="zh-HK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406598" y="3281780"/>
            <a:ext cx="7161908" cy="13234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zh-HK" sz="2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TW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約我們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傾談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升學、人生觀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在建立</a:t>
            </a:r>
            <a:r>
              <a:rPr lang="en-US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的過程中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灌輸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正確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價值觀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給我們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我感覺到老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很關心、緊張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 15"/>
          <p:cNvSpPr/>
          <p:nvPr/>
        </p:nvSpPr>
        <p:spPr bwMode="auto">
          <a:xfrm>
            <a:off x="95429" y="5083387"/>
            <a:ext cx="8976457" cy="1226877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提供</a:t>
            </a:r>
            <a:r>
              <a:rPr lang="zh-HK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平台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及</a:t>
            </a:r>
            <a:r>
              <a:rPr lang="zh-HK" altLang="en-US" sz="2800" dirty="0">
                <a:latin typeface="華康POP1體W5" pitchFamily="49" charset="-120"/>
                <a:ea typeface="華康POP1體W5" pitchFamily="49" charset="-120"/>
              </a:rPr>
              <a:t>透過不同的</a:t>
            </a:r>
            <a:r>
              <a:rPr lang="zh-HK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策略</a:t>
            </a:r>
            <a:r>
              <a:rPr lang="zh-HK" altLang="en-US" sz="2800" dirty="0">
                <a:latin typeface="華康POP1體W5" pitchFamily="49" charset="-120"/>
                <a:ea typeface="華康POP1體W5" pitchFamily="49" charset="-120"/>
              </a:rPr>
              <a:t>和</a:t>
            </a:r>
            <a:r>
              <a:rPr lang="zh-HK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工具</a:t>
            </a:r>
            <a:r>
              <a:rPr lang="zh-HK" altLang="en-US" sz="2800" dirty="0" smtClean="0">
                <a:latin typeface="華康POP1體W5" pitchFamily="49" charset="-120"/>
                <a:ea typeface="華康POP1體W5" pitchFamily="49" charset="-120"/>
              </a:rPr>
              <a:t>，</a:t>
            </a:r>
            <a:r>
              <a:rPr lang="zh-HK" altLang="en-US" sz="2800" dirty="0">
                <a:latin typeface="華康POP1體W5" pitchFamily="49" charset="-120"/>
                <a:ea typeface="華康POP1體W5" pitchFamily="49" charset="-120"/>
              </a:rPr>
              <a:t>協助學生</a:t>
            </a:r>
            <a:r>
              <a:rPr lang="zh-HK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了解並分析</a:t>
            </a:r>
            <a:r>
              <a:rPr lang="zh-TW" altLang="en-US" sz="2800" dirty="0" smtClean="0">
                <a:latin typeface="華康POP1體W5" pitchFamily="49" charset="-120"/>
                <a:ea typeface="華康POP1體W5" pitchFamily="49" charset="-120"/>
              </a:rPr>
              <a:t>自己</a:t>
            </a:r>
            <a:r>
              <a:rPr lang="zh-TW" altLang="zh-HK" sz="2800" dirty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zh-HK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性格</a:t>
            </a:r>
            <a:r>
              <a:rPr lang="zh-TW" altLang="en-US" sz="28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特質</a:t>
            </a:r>
            <a:r>
              <a:rPr lang="zh-TW" altLang="en-US" sz="28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強弱項</a:t>
            </a:r>
            <a:r>
              <a:rPr lang="zh-TW" altLang="en-US" sz="28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興趣</a:t>
            </a:r>
            <a:r>
              <a:rPr lang="zh-TW" altLang="en-US" sz="2800" dirty="0" smtClean="0">
                <a:latin typeface="華康POP1體W5" pitchFamily="49" charset="-120"/>
                <a:ea typeface="華康POP1體W5" pitchFamily="49" charset="-120"/>
              </a:rPr>
              <a:t>等</a:t>
            </a:r>
            <a:endParaRPr lang="en-US" altLang="zh-TW" sz="2800" dirty="0" smtClean="0"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569325" cy="52578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- </a:t>
            </a:r>
            <a:r>
              <a:rPr lang="zh-HK" altLang="zh-HK" dirty="0" smtClean="0">
                <a:latin typeface="華康POP1體W5" pitchFamily="49" charset="-120"/>
                <a:ea typeface="華康POP1體W5" pitchFamily="49" charset="-120"/>
              </a:rPr>
              <a:t>又多一張成績表？</a:t>
            </a:r>
            <a:endParaRPr lang="en-US" altLang="zh-HK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HK" sz="1000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None/>
              <a:defRPr/>
            </a:pPr>
            <a:endParaRPr lang="zh-TW" altLang="zh-HK" sz="1000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en-US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     </a:t>
            </a:r>
            <a:r>
              <a:rPr lang="zh-HK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我只有一件事，</a:t>
            </a:r>
            <a:r>
              <a:rPr lang="zh-HK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就是忘記背後，</a:t>
            </a:r>
            <a:endParaRPr lang="en-US" altLang="zh-HK" i="1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               </a:t>
            </a:r>
            <a:r>
              <a:rPr lang="zh-HK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努力面前，向著標竿直跑</a:t>
            </a:r>
            <a:r>
              <a:rPr lang="zh-TW" altLang="zh-HK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」</a:t>
            </a:r>
            <a:r>
              <a:rPr lang="zh-HK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？</a:t>
            </a:r>
            <a:r>
              <a:rPr lang="en-US" altLang="zh-TW" i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 </a:t>
            </a:r>
            <a:endParaRPr lang="en-US" altLang="zh-HK" sz="1800" i="1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zh-TW" altLang="zh-HK" sz="1000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- </a:t>
            </a:r>
            <a:r>
              <a:rPr lang="zh-HK" altLang="zh-HK" dirty="0" smtClean="0">
                <a:latin typeface="華康POP1體W5" pitchFamily="49" charset="-120"/>
                <a:ea typeface="華康POP1體W5" pitchFamily="49" charset="-120"/>
              </a:rPr>
              <a:t>誰人的</a:t>
            </a:r>
            <a:r>
              <a:rPr lang="zh-TW" altLang="zh-HK" dirty="0" smtClean="0">
                <a:latin typeface="華康POP1體W5" pitchFamily="49" charset="-120"/>
                <a:ea typeface="華康POP1體W5" pitchFamily="49" charset="-120"/>
              </a:rPr>
              <a:t>學習概覽？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HK" sz="1000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None/>
              <a:defRPr/>
            </a:pPr>
            <a:endParaRPr lang="en-US" altLang="zh-HK" sz="1000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-</a:t>
            </a:r>
            <a:r>
              <a:rPr lang="zh-HK" altLang="en-US" dirty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持續發展</a:t>
            </a:r>
            <a:endParaRPr lang="zh-TW" altLang="zh-HK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None/>
              <a:defRPr/>
            </a:pPr>
            <a:endParaRPr lang="zh-HK" altLang="zh-HK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grpSp>
        <p:nvGrpSpPr>
          <p:cNvPr id="3" name="群組 1"/>
          <p:cNvGrpSpPr>
            <a:grpSpLocks/>
          </p:cNvGrpSpPr>
          <p:nvPr/>
        </p:nvGrpSpPr>
        <p:grpSpPr bwMode="auto">
          <a:xfrm>
            <a:off x="382588" y="1489075"/>
            <a:ext cx="1887537" cy="1971675"/>
            <a:chOff x="3215355" y="1827987"/>
            <a:chExt cx="2740773" cy="2316514"/>
          </a:xfrm>
        </p:grpSpPr>
        <p:pic>
          <p:nvPicPr>
            <p:cNvPr id="21517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132" y="1827987"/>
              <a:ext cx="2229736" cy="226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矩形 8"/>
            <p:cNvSpPr>
              <a:spLocks noChangeArrowheads="1"/>
            </p:cNvSpPr>
            <p:nvPr/>
          </p:nvSpPr>
          <p:spPr bwMode="auto">
            <a:xfrm>
              <a:off x="3215355" y="3271248"/>
              <a:ext cx="2740773" cy="873253"/>
            </a:xfrm>
            <a:prstGeom prst="rect">
              <a:avLst/>
            </a:prstGeom>
            <a:solidFill>
              <a:srgbClr val="F5F7A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檢視</a:t>
              </a:r>
              <a:r>
                <a:rPr lang="zh-TW" altLang="en-US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、</a:t>
              </a:r>
              <a:r>
                <a:rPr lang="zh-TW" altLang="en-US" sz="1400" b="1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連繫</a:t>
              </a:r>
              <a:r>
                <a:rPr lang="zh-TW" altLang="en-US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及</a:t>
              </a:r>
              <a:r>
                <a:rPr lang="zh-TW" altLang="en-US" sz="1400" b="1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反思</a:t>
              </a:r>
              <a:endParaRPr lang="en-US" altLang="zh-TW" sz="1400" b="1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過往的學習經歷</a:t>
              </a:r>
              <a:endParaRPr lang="en-US" altLang="zh-TW" sz="14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  <p:sp>
          <p:nvSpPr>
            <p:cNvPr id="21519" name="圓角矩形 10"/>
            <p:cNvSpPr>
              <a:spLocks noChangeArrowheads="1"/>
            </p:cNvSpPr>
            <p:nvPr/>
          </p:nvSpPr>
          <p:spPr bwMode="auto">
            <a:xfrm rot="-359971">
              <a:off x="3645348" y="2086887"/>
              <a:ext cx="1218035" cy="10399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1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LEARN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100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from the </a:t>
              </a:r>
              <a:r>
                <a:rPr lang="en-US" altLang="zh-HK" sz="1100" b="1">
                  <a:solidFill>
                    <a:srgbClr val="FF66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PAST</a:t>
              </a:r>
              <a:endParaRPr lang="zh-HK" altLang="en-US" sz="1100" b="1">
                <a:solidFill>
                  <a:srgbClr val="FF66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pic>
        <p:nvPicPr>
          <p:cNvPr id="21514" name="Picture 8" descr="http://blog.7geese.com/wp-content/uploads/2015/01/OKR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713431" y="526686"/>
            <a:ext cx="3717131" cy="3717131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4" name="群組 19"/>
          <p:cNvGrpSpPr>
            <a:grpSpLocks/>
          </p:cNvGrpSpPr>
          <p:nvPr/>
        </p:nvGrpSpPr>
        <p:grpSpPr bwMode="auto">
          <a:xfrm>
            <a:off x="6823075" y="2025650"/>
            <a:ext cx="1997075" cy="2135188"/>
            <a:chOff x="3215355" y="1827987"/>
            <a:chExt cx="2740773" cy="2816000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132" y="1827987"/>
              <a:ext cx="2229736" cy="226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 bwMode="auto">
            <a:xfrm>
              <a:off x="3215355" y="3710206"/>
              <a:ext cx="2740773" cy="933781"/>
            </a:xfrm>
            <a:prstGeom prst="rect">
              <a:avLst/>
            </a:prstGeom>
            <a:solidFill>
              <a:srgbClr val="F5F7A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zh-HK" altLang="en-US" sz="1400" dirty="0" smtClean="0">
                  <a:solidFill>
                    <a:schemeClr val="bg1">
                      <a:lumMod val="85000"/>
                    </a:schemeClr>
                  </a:solidFill>
                  <a:latin typeface="華康POP1體W5" pitchFamily="49" charset="-120"/>
                  <a:ea typeface="華康POP1體W5" pitchFamily="49" charset="-120"/>
                </a:rPr>
                <a:t>豐富</a:t>
              </a:r>
              <a:r>
                <a:rPr lang="zh-TW" altLang="en-US" sz="1400" dirty="0" smtClean="0">
                  <a:solidFill>
                    <a:schemeClr val="bg1">
                      <a:lumMod val="85000"/>
                    </a:schemeClr>
                  </a:solidFill>
                  <a:latin typeface="華康POP1體W5" pitchFamily="49" charset="-120"/>
                  <a:ea typeface="華康POP1體W5" pitchFamily="49" charset="-120"/>
                </a:rPr>
                <a:t>學習經歷</a:t>
              </a:r>
              <a:endParaRPr lang="en-US" altLang="zh-TW" sz="1400" dirty="0" smtClean="0">
                <a:solidFill>
                  <a:schemeClr val="bg1">
                    <a:lumMod val="85000"/>
                  </a:schemeClr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>
                <a:defRPr/>
              </a:pPr>
              <a:r>
                <a:rPr lang="zh-HK" altLang="en-US" sz="1400" b="1" dirty="0" smtClean="0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訂定</a:t>
              </a:r>
              <a:r>
                <a:rPr lang="zh-HK" altLang="en-US" sz="1400" dirty="0" smtClean="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個人成長</a:t>
              </a:r>
              <a:r>
                <a:rPr lang="zh-HK" altLang="en-US" sz="1400" b="1" dirty="0" smtClean="0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目標</a:t>
              </a:r>
              <a:endParaRPr lang="zh-HK" altLang="en-US" sz="1400" b="1" dirty="0" smtClean="0">
                <a:solidFill>
                  <a:srgbClr val="FF0000"/>
                </a:solidFill>
                <a:ea typeface="新細明體" pitchFamily="18" charset="-120"/>
              </a:endParaRPr>
            </a:p>
          </p:txBody>
        </p:sp>
        <p:sp>
          <p:nvSpPr>
            <p:cNvPr id="21516" name="圓角矩形 18"/>
            <p:cNvSpPr>
              <a:spLocks noChangeArrowheads="1"/>
            </p:cNvSpPr>
            <p:nvPr/>
          </p:nvSpPr>
          <p:spPr bwMode="auto">
            <a:xfrm rot="208071">
              <a:off x="3595879" y="2101161"/>
              <a:ext cx="1285826" cy="10901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100" b="1">
                  <a:solidFill>
                    <a:srgbClr val="1E17A9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Set GOALS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HK" sz="11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NOW</a:t>
              </a:r>
              <a:r>
                <a:rPr lang="en-US" altLang="zh-HK" sz="1100" b="1">
                  <a:latin typeface="Times New Roman" pitchFamily="18" charset="0"/>
                  <a:ea typeface="新細明體" charset="-120"/>
                  <a:cs typeface="Times New Roman" pitchFamily="18" charset="0"/>
                </a:rPr>
                <a:t> </a:t>
              </a:r>
              <a:endParaRPr lang="zh-HK" altLang="en-US" sz="1100" b="1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128588" y="255588"/>
            <a:ext cx="8886825" cy="1303337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中四級班主任級會議 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下學期試後活動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中四級班主任巳安排與學生面談，和學生一同檢討過去一年的個人   </a:t>
            </a:r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並就他們的「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學生學習概覽」</a:t>
            </a:r>
            <a:r>
              <a:rPr lang="zh-HK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初稿提供針對性的意見。</a:t>
            </a:r>
            <a:endParaRPr lang="en-US" altLang="zh-HK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262610" y="4653136"/>
            <a:ext cx="8752803" cy="187220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zh-HK" altLang="en-US" sz="2400" dirty="0" smtClean="0">
                <a:latin typeface="華康POP1體W5" pitchFamily="49" charset="-120"/>
                <a:ea typeface="華康POP1體W5" pitchFamily="49" charset="-120"/>
              </a:rPr>
              <a:t>和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學生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一同檢視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過往的</a:t>
            </a:r>
            <a:r>
              <a:rPr lang="zh-TW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經歷</a:t>
            </a:r>
            <a:r>
              <a:rPr lang="zh-TW" altLang="en-US" sz="2400" dirty="0" smtClean="0">
                <a:latin typeface="華康POP1體W5" pitchFamily="49" charset="-120"/>
                <a:ea typeface="華康POP1體W5" pitchFamily="49" charset="-120"/>
              </a:rPr>
              <a:t>，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讓</a:t>
            </a:r>
            <a:r>
              <a:rPr lang="zh-HK" altLang="en-US" sz="2400" dirty="0" smtClean="0">
                <a:latin typeface="華康POP1體W5" pitchFamily="49" charset="-120"/>
                <a:ea typeface="華康POP1體W5" pitchFamily="49" charset="-120"/>
              </a:rPr>
              <a:t>他們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分享所學所得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，協助他們</a:t>
            </a:r>
            <a:r>
              <a:rPr lang="zh-HK" altLang="en-US" sz="2400" dirty="0" smtClean="0">
                <a:latin typeface="華康POP1體W5" pitchFamily="49" charset="-120"/>
                <a:ea typeface="華康POP1體W5" pitchFamily="49" charset="-120"/>
              </a:rPr>
              <a:t>把</a:t>
            </a:r>
            <a:r>
              <a:rPr lang="zh-TW" altLang="zh-HK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性格</a:t>
            </a:r>
            <a:r>
              <a:rPr lang="zh-TW" altLang="en-US" sz="24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強弱</a:t>
            </a:r>
            <a:r>
              <a:rPr lang="zh-TW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項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興趣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TW" altLang="en-US" sz="2400" dirty="0" smtClean="0">
                <a:latin typeface="華康POP1體W5" pitchFamily="49" charset="-120"/>
                <a:ea typeface="華康POP1體W5" pitchFamily="49" charset="-120"/>
              </a:rPr>
              <a:t>過往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學習經歷</a:t>
            </a:r>
            <a:r>
              <a:rPr lang="zh-TW" altLang="en-US" sz="2400" dirty="0" smtClean="0">
                <a:latin typeface="華康POP1體W5" pitchFamily="49" charset="-120"/>
                <a:ea typeface="華康POP1體W5" pitchFamily="49" charset="-120"/>
              </a:rPr>
              <a:t>等</a:t>
            </a:r>
            <a:r>
              <a:rPr lang="zh-TW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連繫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起來，並</a:t>
            </a:r>
            <a:r>
              <a:rPr lang="zh-TW" altLang="en-US" sz="2400" dirty="0" smtClean="0">
                <a:latin typeface="華康POP1體W5" pitchFamily="49" charset="-120"/>
                <a:ea typeface="華康POP1體W5" pitchFamily="49" charset="-120"/>
              </a:rPr>
              <a:t>作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；</a:t>
            </a:r>
            <a:r>
              <a:rPr lang="zh-HK" altLang="en-US" sz="2400" dirty="0" smtClean="0">
                <a:latin typeface="華康POP1體W5" pitchFamily="49" charset="-120"/>
                <a:ea typeface="華康POP1體W5" pitchFamily="49" charset="-120"/>
              </a:rPr>
              <a:t>引導他們</a:t>
            </a:r>
            <a:r>
              <a:rPr lang="zh-TW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思考如何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改進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自己的學習，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訂</a:t>
            </a:r>
            <a:r>
              <a:rPr lang="zh-HK" altLang="en-US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定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個人成長</a:t>
            </a:r>
            <a:r>
              <a:rPr lang="zh-HK" altLang="en-US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目標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、實行及檢討計畫等，為</a:t>
            </a:r>
            <a:r>
              <a:rPr lang="zh-CN" altLang="zh-HK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規劃前路</a:t>
            </a:r>
            <a:r>
              <a:rPr lang="zh-CN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作準備</a:t>
            </a:r>
            <a:endParaRPr lang="zh-HK" altLang="en-US" sz="2400" b="1" dirty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2762640" y="3075531"/>
            <a:ext cx="5971122" cy="10464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HK" altLang="en-US" sz="2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分享反</a:t>
            </a:r>
            <a:r>
              <a:rPr lang="zh-HK" altLang="en-US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r>
              <a:rPr lang="en-US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CN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CN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上課時間不會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分享反思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早會時間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都有機會</a:t>
            </a:r>
            <a:endParaRPr lang="en-US" altLang="zh-CN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CN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 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最多是</a:t>
            </a:r>
            <a:r>
              <a:rPr lang="zh-CN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同學私下之間的對話</a:t>
            </a:r>
            <a:endParaRPr lang="zh-TW" altLang="zh-HK" sz="2000" b="1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9701" name="矩形 24"/>
          <p:cNvSpPr>
            <a:spLocks noChangeArrowheads="1"/>
          </p:cNvSpPr>
          <p:nvPr/>
        </p:nvSpPr>
        <p:spPr bwMode="auto">
          <a:xfrm>
            <a:off x="1825587" y="1859879"/>
            <a:ext cx="5540449" cy="10156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提供意見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每次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批改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個人自述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跟我們談論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針對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每個人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給我們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意見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2"/>
          <p:cNvGrpSpPr>
            <a:grpSpLocks/>
          </p:cNvGrpSpPr>
          <p:nvPr/>
        </p:nvGrpSpPr>
        <p:grpSpPr bwMode="auto">
          <a:xfrm>
            <a:off x="7148513" y="434975"/>
            <a:ext cx="1671637" cy="2393950"/>
            <a:chOff x="3635375" y="1499869"/>
            <a:chExt cx="1672162" cy="2393177"/>
          </a:xfrm>
        </p:grpSpPr>
        <p:grpSp>
          <p:nvGrpSpPr>
            <p:cNvPr id="22546" name="群組 1"/>
            <p:cNvGrpSpPr>
              <a:grpSpLocks/>
            </p:cNvGrpSpPr>
            <p:nvPr/>
          </p:nvGrpSpPr>
          <p:grpSpPr bwMode="auto">
            <a:xfrm>
              <a:off x="3654949" y="1889745"/>
              <a:ext cx="1652588" cy="2003301"/>
              <a:chOff x="6065376" y="788062"/>
              <a:chExt cx="2454735" cy="3006022"/>
            </a:xfrm>
          </p:grpSpPr>
          <p:pic>
            <p:nvPicPr>
              <p:cNvPr id="22548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5376" y="788062"/>
                <a:ext cx="2454735" cy="252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9" name="圓角矩形 4"/>
              <p:cNvSpPr>
                <a:spLocks noChangeArrowheads="1"/>
              </p:cNvSpPr>
              <p:nvPr/>
            </p:nvSpPr>
            <p:spPr bwMode="auto">
              <a:xfrm rot="-232739">
                <a:off x="6766411" y="1111048"/>
                <a:ext cx="1437884" cy="105892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HK" sz="1200" b="1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PLAN</a:t>
                </a:r>
                <a:r>
                  <a:rPr lang="en-US" altLang="zh-HK" sz="120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HK" sz="120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for the </a:t>
                </a:r>
                <a:r>
                  <a:rPr lang="en-US" altLang="zh-HK" sz="1200" b="1">
                    <a:solidFill>
                      <a:srgbClr val="00B05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FUTURE</a:t>
                </a:r>
                <a:endParaRPr lang="zh-HK" altLang="en-US" sz="1200" b="1">
                  <a:solidFill>
                    <a:srgbClr val="00B050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  <p:sp>
            <p:nvSpPr>
              <p:cNvPr id="22550" name="矩形 10"/>
              <p:cNvSpPr>
                <a:spLocks noChangeArrowheads="1"/>
              </p:cNvSpPr>
              <p:nvPr/>
            </p:nvSpPr>
            <p:spPr bwMode="auto">
              <a:xfrm>
                <a:off x="6065376" y="2681417"/>
                <a:ext cx="2454735" cy="1112667"/>
              </a:xfrm>
              <a:prstGeom prst="rect">
                <a:avLst/>
              </a:prstGeom>
              <a:solidFill>
                <a:srgbClr val="F5F7A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TW" altLang="en-US" sz="1400">
                    <a:solidFill>
                      <a:srgbClr val="1E17A9"/>
                    </a:solidFill>
                    <a:latin typeface="華康POP1體W5" pitchFamily="49" charset="-120"/>
                    <a:ea typeface="華康POP1體W5" pitchFamily="49" charset="-120"/>
                  </a:rPr>
                  <a:t>在「自述」中</a:t>
                </a:r>
                <a:endParaRPr lang="en-US" altLang="zh-TW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rgbClr val="FF0000"/>
                    </a:solidFill>
                    <a:latin typeface="華康POP1體W5" pitchFamily="49" charset="-120"/>
                    <a:ea typeface="華康POP1體W5" pitchFamily="49" charset="-120"/>
                  </a:rPr>
                  <a:t>述說</a:t>
                </a:r>
                <a:r>
                  <a:rPr lang="zh-TW" altLang="en-US" sz="1400">
                    <a:solidFill>
                      <a:srgbClr val="1E17A9"/>
                    </a:solidFill>
                    <a:latin typeface="華康POP1體W5" pitchFamily="49" charset="-120"/>
                    <a:ea typeface="華康POP1體W5" pitchFamily="49" charset="-120"/>
                  </a:rPr>
                  <a:t>自己</a:t>
                </a:r>
                <a:r>
                  <a:rPr lang="zh-TW" altLang="en-US" sz="1400" b="1">
                    <a:solidFill>
                      <a:srgbClr val="FF0000"/>
                    </a:solidFill>
                    <a:latin typeface="華康POP1體W5" pitchFamily="49" charset="-120"/>
                    <a:ea typeface="華康POP1體W5" pitchFamily="49" charset="-120"/>
                  </a:rPr>
                  <a:t>學習的故事</a:t>
                </a:r>
                <a:r>
                  <a:rPr lang="zh-TW" altLang="en-US" sz="1400">
                    <a:solidFill>
                      <a:srgbClr val="1E17A9"/>
                    </a:solidFill>
                    <a:latin typeface="華康POP1體W5" pitchFamily="49" charset="-120"/>
                    <a:ea typeface="華康POP1體W5" pitchFamily="49" charset="-120"/>
                  </a:rPr>
                  <a:t>及對</a:t>
                </a:r>
                <a:r>
                  <a:rPr lang="zh-TW" altLang="en-US" sz="1400" b="1">
                    <a:solidFill>
                      <a:srgbClr val="FF0000"/>
                    </a:solidFill>
                    <a:latin typeface="華康POP1體W5" pitchFamily="49" charset="-120"/>
                    <a:ea typeface="華康POP1體W5" pitchFamily="49" charset="-120"/>
                  </a:rPr>
                  <a:t>未來的抱負</a:t>
                </a:r>
                <a:endParaRPr lang="zh-HK" altLang="en-US" sz="1400" b="1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endParaRPr>
              </a:p>
            </p:txBody>
          </p:sp>
        </p:grpSp>
        <p:sp>
          <p:nvSpPr>
            <p:cNvPr id="22547" name="矩形 10"/>
            <p:cNvSpPr>
              <a:spLocks noChangeArrowheads="1"/>
            </p:cNvSpPr>
            <p:nvPr/>
          </p:nvSpPr>
          <p:spPr bwMode="auto">
            <a:xfrm>
              <a:off x="3635375" y="1499869"/>
              <a:ext cx="1672162" cy="495408"/>
            </a:xfrm>
            <a:prstGeom prst="rect">
              <a:avLst/>
            </a:prstGeom>
            <a:solidFill>
              <a:srgbClr val="F5F7A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規畫</a:t>
              </a:r>
              <a:r>
                <a:rPr lang="zh-TW" altLang="en-US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個人在學業</a:t>
              </a:r>
              <a:endParaRPr lang="en-US" altLang="zh-HK" sz="140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及</a:t>
              </a:r>
              <a:r>
                <a:rPr lang="zh-TW" altLang="en-US" sz="1400">
                  <a:solidFill>
                    <a:srgbClr val="1E17A9"/>
                  </a:solidFill>
                  <a:latin typeface="華康POP1體W5" pitchFamily="49" charset="-120"/>
                  <a:ea typeface="華康POP1體W5" pitchFamily="49" charset="-120"/>
                </a:rPr>
                <a:t>事業上的</a:t>
              </a:r>
              <a:r>
                <a:rPr lang="zh-TW" altLang="en-US" sz="1400" b="1">
                  <a:solidFill>
                    <a:srgbClr val="FF0000"/>
                  </a:solidFill>
                  <a:latin typeface="華康POP1體W5" pitchFamily="49" charset="-120"/>
                  <a:ea typeface="華康POP1體W5" pitchFamily="49" charset="-120"/>
                </a:rPr>
                <a:t>發展</a:t>
              </a:r>
              <a:endParaRPr lang="en-US" altLang="zh-TW" sz="1400" b="1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</p:grpSp>
      <p:sp>
        <p:nvSpPr>
          <p:cNvPr id="20" name="圓角矩形 19"/>
          <p:cNvSpPr/>
          <p:nvPr/>
        </p:nvSpPr>
        <p:spPr bwMode="auto">
          <a:xfrm>
            <a:off x="101600" y="4653136"/>
            <a:ext cx="8988425" cy="1630363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zh-HK" altLang="en-US" sz="2200" dirty="0" smtClean="0">
                <a:latin typeface="華康POP1體W5" pitchFamily="49" charset="-120"/>
                <a:ea typeface="華康POP1體W5" pitchFamily="49" charset="-120"/>
              </a:rPr>
              <a:t>為</a:t>
            </a:r>
            <a:r>
              <a:rPr lang="zh-HK" altLang="en-US" sz="2200" dirty="0">
                <a:latin typeface="華康POP1體W5" pitchFamily="49" charset="-120"/>
                <a:ea typeface="華康POP1體W5" pitchFamily="49" charset="-120"/>
              </a:rPr>
              <a:t>學生提供</a:t>
            </a:r>
            <a:r>
              <a:rPr lang="zh-HK" altLang="en-US" sz="2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清楚</a:t>
            </a:r>
            <a:r>
              <a:rPr lang="zh-HK" altLang="en-US" sz="2200" dirty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HK" altLang="en-US" sz="2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信息</a:t>
            </a:r>
            <a:r>
              <a:rPr lang="zh-HK" altLang="en-US" sz="22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HK" altLang="en-US" sz="2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指引</a:t>
            </a:r>
            <a:r>
              <a:rPr lang="zh-HK" altLang="en-US" sz="22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HK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方向</a:t>
            </a:r>
            <a:endParaRPr lang="en-US" altLang="zh-HK" sz="22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zh-HK" altLang="en-US" sz="2200" dirty="0" smtClean="0">
                <a:latin typeface="華康POP1體W5" pitchFamily="49" charset="-120"/>
                <a:ea typeface="華康POP1體W5" pitchFamily="49" charset="-120"/>
              </a:rPr>
              <a:t>與學生</a:t>
            </a:r>
            <a:r>
              <a:rPr lang="zh-TW" altLang="zh-HK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傾談</a:t>
            </a:r>
            <a:r>
              <a:rPr lang="zh-TW" altLang="en-US" sz="22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HK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討論</a:t>
            </a:r>
            <a:r>
              <a:rPr lang="zh-HK" altLang="en-US" sz="2200" dirty="0" smtClean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HK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交流</a:t>
            </a:r>
            <a:r>
              <a:rPr lang="zh-HK" altLang="en-US" sz="2200" dirty="0" smtClean="0">
                <a:latin typeface="華康POP1體W5" pitchFamily="49" charset="-120"/>
                <a:ea typeface="華康POP1體W5" pitchFamily="49" charset="-120"/>
              </a:rPr>
              <a:t>前路等問題，並就學生的「自述」提供</a:t>
            </a:r>
            <a:r>
              <a:rPr lang="zh-HK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針對性的意見和回饋</a:t>
            </a:r>
            <a:endParaRPr lang="en-US" altLang="zh-HK" sz="22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zh-HK" altLang="en-US" sz="2200" dirty="0" smtClean="0">
                <a:latin typeface="華康POP1體W5" pitchFamily="49" charset="-120"/>
                <a:ea typeface="華康POP1體W5" pitchFamily="49" charset="-120"/>
              </a:rPr>
              <a:t>讓學生</a:t>
            </a:r>
            <a:r>
              <a:rPr lang="zh-HK" altLang="en-US" sz="2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多與同儕</a:t>
            </a:r>
            <a:r>
              <a:rPr lang="zh-HK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分享反思</a:t>
            </a:r>
            <a:r>
              <a:rPr lang="zh-HK" altLang="en-US" sz="2200" dirty="0" smtClean="0">
                <a:latin typeface="華康POP1體W5" pitchFamily="49" charset="-120"/>
                <a:ea typeface="華康POP1體W5" pitchFamily="49" charset="-120"/>
              </a:rPr>
              <a:t>，</a:t>
            </a:r>
            <a:r>
              <a:rPr lang="zh-TW" altLang="en-US" sz="2200" dirty="0" smtClean="0">
                <a:latin typeface="華康POP1體W5" pitchFamily="49" charset="-120"/>
                <a:ea typeface="華康POP1體W5" pitchFamily="49" charset="-120"/>
              </a:rPr>
              <a:t>述說自己</a:t>
            </a:r>
            <a:r>
              <a:rPr lang="zh-TW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學習的故事</a:t>
            </a:r>
            <a:r>
              <a:rPr lang="zh-TW" altLang="en-US" sz="2200" dirty="0" smtClean="0">
                <a:latin typeface="華康POP1體W5" pitchFamily="49" charset="-120"/>
                <a:ea typeface="華康POP1體W5" pitchFamily="49" charset="-120"/>
              </a:rPr>
              <a:t>及對</a:t>
            </a:r>
            <a:r>
              <a:rPr lang="zh-TW" altLang="en-US" sz="2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未來的抱負</a:t>
            </a:r>
            <a:endParaRPr lang="zh-HK" altLang="en-US" sz="22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n-US" altLang="zh-HK" sz="2400" b="1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n-US" altLang="zh-HK" sz="2400" b="1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22541" name="矩形 14"/>
          <p:cNvSpPr>
            <a:spLocks noChangeArrowheads="1"/>
          </p:cNvSpPr>
          <p:nvPr/>
        </p:nvSpPr>
        <p:spPr bwMode="auto">
          <a:xfrm>
            <a:off x="6059488" y="6456363"/>
            <a:ext cx="3095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100" b="1">
                <a:ea typeface="新細明體" charset="-120"/>
              </a:rPr>
              <a:t>SLP Review Study 2014/15 - Student </a:t>
            </a:r>
            <a:r>
              <a:rPr lang="en-US" altLang="zh-TW" sz="1100" b="1">
                <a:ea typeface="新細明體" charset="-120"/>
              </a:rPr>
              <a:t>FGIs </a:t>
            </a:r>
            <a:endParaRPr lang="zh-HK" altLang="en-US" sz="1100" b="1">
              <a:ea typeface="新細明體" charset="-120"/>
            </a:endParaRPr>
          </a:p>
        </p:txBody>
      </p:sp>
      <p:sp>
        <p:nvSpPr>
          <p:cNvPr id="18" name="矩形 25"/>
          <p:cNvSpPr>
            <a:spLocks noChangeArrowheads="1"/>
          </p:cNvSpPr>
          <p:nvPr/>
        </p:nvSpPr>
        <p:spPr bwMode="auto">
          <a:xfrm>
            <a:off x="539552" y="479412"/>
            <a:ext cx="6002194" cy="13234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60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引導</a:t>
            </a:r>
            <a:r>
              <a:rPr lang="zh-TW" altLang="en-US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HK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回顧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這些年來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過什麼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 </a:t>
            </a:r>
            <a:r>
              <a:rPr lang="zh-HK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尋找記憶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60000"/>
              <a:buFontTx/>
              <a:buNone/>
              <a:defRPr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 </a:t>
            </a:r>
            <a:r>
              <a:rPr lang="zh-HK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框架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分析自己</a:t>
            </a:r>
            <a:r>
              <a:rPr lang="zh-TW" altLang="zh-HK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的長處和</a:t>
            </a:r>
            <a:r>
              <a:rPr lang="zh-TW" altLang="zh-HK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短處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2665413"/>
            <a:ext cx="25082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08625" y="5445125"/>
            <a:ext cx="3527425" cy="1152525"/>
          </a:xfrm>
        </p:spPr>
        <p:txBody>
          <a:bodyPr/>
          <a:lstStyle/>
          <a:p>
            <a:pPr eaLnBrk="1" hangingPunct="1"/>
            <a:r>
              <a:rPr lang="en-US" altLang="zh-HK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  <a:sym typeface="Wingdings" pitchFamily="2" charset="2"/>
              </a:rPr>
              <a:t> </a:t>
            </a:r>
            <a:r>
              <a:rPr lang="zh-HK" altLang="en-US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</a:rPr>
              <a:t>反思 </a:t>
            </a:r>
            <a:r>
              <a:rPr lang="zh-HK" altLang="en-US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  <a:sym typeface="Wingdings" pitchFamily="2" charset="2"/>
              </a:rPr>
              <a:t></a:t>
            </a:r>
            <a:endParaRPr lang="zh-TW" altLang="en-US" smtClean="0">
              <a:solidFill>
                <a:srgbClr val="7030A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323528" y="1196752"/>
            <a:ext cx="8535739" cy="208828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EE9DE"/>
            </a:outerShd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個案</a:t>
            </a:r>
            <a:r>
              <a:rPr lang="zh-HK" altLang="en-US" sz="3200" dirty="0">
                <a:latin typeface="華康POP1體W5" pitchFamily="49" charset="-120"/>
                <a:ea typeface="華康POP1體W5" pitchFamily="49" charset="-120"/>
              </a:rPr>
              <a:t>中的兩位學生，有什麼</a:t>
            </a:r>
            <a:r>
              <a:rPr lang="zh-HK" altLang="en-US" sz="3200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異同的</a:t>
            </a:r>
            <a:r>
              <a:rPr lang="zh-HK" altLang="en-US" sz="32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特點</a:t>
            </a: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？</a:t>
            </a:r>
            <a:endParaRPr lang="en-US" altLang="zh-HK" sz="3200" dirty="0" smtClean="0">
              <a:latin typeface="華康POP1體W5" pitchFamily="49" charset="-120"/>
              <a:ea typeface="華康POP1體W5" pitchFamily="49" charset="-120"/>
            </a:endParaRPr>
          </a:p>
          <a:p>
            <a:pPr algn="ctr">
              <a:defRPr/>
            </a:pP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  引導他們反思，可</a:t>
            </a:r>
            <a:r>
              <a:rPr lang="zh-HK" altLang="en-US" sz="32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採取什麼策略</a:t>
            </a: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？</a:t>
            </a:r>
            <a:endParaRPr lang="en-US" altLang="zh-HK" sz="3200" dirty="0" smtClean="0">
              <a:latin typeface="華康POP1體W5" pitchFamily="49" charset="-120"/>
              <a:ea typeface="華康POP1體W5" pitchFamily="49" charset="-120"/>
            </a:endParaRPr>
          </a:p>
          <a:p>
            <a:pPr algn="ctr">
              <a:defRPr/>
            </a:pP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      就</a:t>
            </a:r>
            <a:r>
              <a:rPr lang="zh-HK" altLang="en-US" sz="3200" dirty="0">
                <a:latin typeface="華康POP1體W5" pitchFamily="49" charset="-120"/>
                <a:ea typeface="華康POP1體W5" pitchFamily="49" charset="-120"/>
              </a:rPr>
              <a:t>他們未來的發展，應</a:t>
            </a:r>
            <a:r>
              <a:rPr lang="zh-HK" altLang="en-US" sz="3200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提供什麼</a:t>
            </a:r>
            <a:r>
              <a:rPr lang="zh-HK" altLang="en-US" sz="32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方向</a:t>
            </a:r>
            <a:r>
              <a:rPr lang="zh-HK" altLang="en-US" sz="3200" dirty="0" smtClean="0">
                <a:latin typeface="華康POP1體W5" pitchFamily="49" charset="-120"/>
                <a:ea typeface="華康POP1體W5" pitchFamily="49" charset="-120"/>
              </a:rPr>
              <a:t>？</a:t>
            </a:r>
            <a:endParaRPr lang="en-US" altLang="zh-HK" sz="3200" dirty="0" smtClean="0">
              <a:latin typeface="華康POP1體W5" pitchFamily="49" charset="-120"/>
              <a:ea typeface="華康POP1體W5" pitchFamily="49" charset="-120"/>
            </a:endParaRPr>
          </a:p>
          <a:p>
            <a:pPr algn="ctr">
              <a:defRPr/>
            </a:pPr>
            <a:endParaRPr lang="zh-HK" altLang="en-US" sz="2800" dirty="0" smtClean="0">
              <a:ea typeface="新細明體" pitchFamily="18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4625" y="44450"/>
            <a:ext cx="2597150" cy="1008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zh-HK" altLang="en-US" b="1" kern="0" dirty="0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</a:rPr>
              <a:t>分組活動</a:t>
            </a:r>
            <a:endParaRPr lang="zh-TW" altLang="en-US" kern="0" dirty="0" smtClean="0">
              <a:solidFill>
                <a:srgbClr val="7030A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347588" y="3068960"/>
            <a:ext cx="8535739" cy="25202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EE9DE"/>
            </a:outerShd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3200" dirty="0" smtClean="0">
                <a:latin typeface="華康POP1體W5" pitchFamily="49" charset="-120"/>
                <a:ea typeface="華康POP1體W5" pitchFamily="49" charset="-120"/>
              </a:rPr>
              <a:t>在</a:t>
            </a:r>
            <a:r>
              <a:rPr lang="zh-TW" altLang="en-US" sz="3200" dirty="0">
                <a:latin typeface="華康POP1體W5" pitchFamily="49" charset="-120"/>
                <a:ea typeface="華康POP1體W5" pitchFamily="49" charset="-120"/>
              </a:rPr>
              <a:t>活動中</a:t>
            </a:r>
            <a:r>
              <a:rPr lang="zh-TW" altLang="en-US" sz="3200" dirty="0" smtClean="0">
                <a:latin typeface="華康POP1體W5" pitchFamily="49" charset="-120"/>
                <a:ea typeface="華康POP1體W5" pitchFamily="49" charset="-120"/>
              </a:rPr>
              <a:t>，</a:t>
            </a:r>
            <a:endParaRPr lang="en-US" altLang="zh-TW" sz="3200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defRPr/>
            </a:pPr>
            <a:endParaRPr lang="en-US" altLang="zh-TW" sz="3200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defRPr/>
            </a:pPr>
            <a:r>
              <a:rPr lang="zh-TW" altLang="en-US" sz="3600" dirty="0" smtClean="0">
                <a:latin typeface="華康POP1體W5" pitchFamily="49" charset="-120"/>
                <a:ea typeface="華康POP1體W5" pitchFamily="49" charset="-120"/>
              </a:rPr>
              <a:t>你</a:t>
            </a:r>
            <a:r>
              <a:rPr lang="zh-TW" altLang="en-US" sz="4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能</a:t>
            </a:r>
            <a:r>
              <a:rPr lang="zh-TW" altLang="en-US" sz="3600" dirty="0">
                <a:latin typeface="華康POP1體W5" pitchFamily="49" charset="-120"/>
                <a:ea typeface="華康POP1體W5" pitchFamily="49" charset="-120"/>
              </a:rPr>
              <a:t>讓「</a:t>
            </a:r>
            <a:r>
              <a:rPr lang="zh-TW" altLang="en-US" sz="3600" dirty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en-US" sz="3600" dirty="0">
                <a:latin typeface="華康POP1體W5" pitchFamily="49" charset="-120"/>
                <a:ea typeface="華康POP1體W5" pitchFamily="49" charset="-120"/>
              </a:rPr>
              <a:t>」成為</a:t>
            </a:r>
            <a:endParaRPr lang="en-US" altLang="zh-TW" sz="3600" dirty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defRPr/>
            </a:pPr>
            <a:r>
              <a:rPr lang="zh-TW" altLang="en-US" sz="3600" dirty="0">
                <a:latin typeface="華康POP1體W5" pitchFamily="49" charset="-120"/>
                <a:ea typeface="華康POP1體W5" pitchFamily="49" charset="-120"/>
              </a:rPr>
              <a:t>          協助</a:t>
            </a:r>
            <a:r>
              <a:rPr lang="zh-TW" altLang="en-US" sz="3600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學生反思</a:t>
            </a:r>
            <a:r>
              <a:rPr lang="zh-TW" altLang="en-US" sz="3600" dirty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3600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學習工具</a:t>
            </a:r>
            <a:r>
              <a:rPr lang="zh-TW" altLang="en-US" sz="3600" dirty="0">
                <a:latin typeface="華康POP1體W5" pitchFamily="49" charset="-120"/>
                <a:ea typeface="華康POP1體W5" pitchFamily="49" charset="-120"/>
              </a:rPr>
              <a:t>嗎？</a:t>
            </a:r>
            <a:endParaRPr lang="en-US" altLang="zh-TW" sz="3600" dirty="0">
              <a:latin typeface="華康POP1體W5" pitchFamily="49" charset="-120"/>
              <a:ea typeface="華康POP1體W5" pitchFamily="49" charset="-120"/>
            </a:endParaRPr>
          </a:p>
          <a:p>
            <a:pPr algn="ctr">
              <a:defRPr/>
            </a:pPr>
            <a:endParaRPr lang="zh-HK" altLang="en-US" sz="2800" dirty="0" smtClean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825" y="476250"/>
          <a:ext cx="8642350" cy="5689599"/>
        </p:xfrm>
        <a:graphic>
          <a:graphicData uri="http://schemas.openxmlformats.org/drawingml/2006/table">
            <a:tbl>
              <a:tblPr/>
              <a:tblGrid>
                <a:gridCol w="1120675"/>
                <a:gridCol w="7521675"/>
              </a:tblGrid>
              <a:tr h="7028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反思的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六個層次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一般問題 </a:t>
                      </a:r>
                      <a:r>
                        <a:rPr kumimoji="0" lang="en-US" altLang="zh-H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(</a:t>
                      </a:r>
                      <a:r>
                        <a:rPr kumimoji="0" lang="zh-HK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只供參考</a:t>
                      </a:r>
                      <a:r>
                        <a:rPr kumimoji="0" lang="en-US" altLang="zh-H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)</a:t>
                      </a:r>
                      <a:endParaRPr kumimoji="0" lang="zh-HK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層次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I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在這個學期裏，你參加了那些活動？大概共有多少項？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16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層次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II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可否分享兩、三項令你印象最深刻的活動？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16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層次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III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H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這兩、三項活動，對你的學習及個人發展有什麼意義、重要性？</a:t>
                      </a:r>
                      <a:endParaRPr kumimoji="0" lang="zh-HK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7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層次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IV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H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總括來說，你滿意自己在參與活動方面的表現嗎？為什麼？有什麼需要改善？如何改善？</a:t>
                      </a:r>
                      <a:endParaRPr kumimoji="0" lang="en-US" altLang="zh-H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H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從活動中，你學到了什麼？和以往的經歷比較，有何異同</a:t>
                      </a:r>
                      <a:r>
                        <a:rPr kumimoji="0" lang="en-US" altLang="zh-H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?</a:t>
                      </a:r>
                      <a:r>
                        <a:rPr kumimoji="0" lang="zh-H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你將如何應用這些得著？</a:t>
                      </a:r>
                      <a:endParaRPr kumimoji="0" lang="en-US" altLang="zh-H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39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層次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V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HK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如果你要把這</a:t>
                      </a:r>
                      <a:r>
                        <a:rPr kumimoji="0" lang="zh-H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學期的</a:t>
                      </a:r>
                      <a:r>
                        <a:rPr kumimoji="0" lang="zh-HK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活動寫進</a:t>
                      </a:r>
                      <a:r>
                        <a:rPr kumimoji="0" lang="zh-TW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「學生學習概覽」，你會如何排序、</a:t>
                      </a:r>
                      <a:r>
                        <a:rPr kumimoji="0" lang="zh-CN" altLang="zh-H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篩選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？</a:t>
                      </a:r>
                      <a:r>
                        <a:rPr kumimoji="0" lang="zh-HK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為什麼？</a:t>
                      </a:r>
                      <a:endParaRPr kumimoji="0" lang="en-US" altLang="zh-HK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H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你所參加的活動多屬於那些範疇／類型？那些範疇／類型則較少？有什麼原因嗎？</a:t>
                      </a:r>
                      <a:endParaRPr kumimoji="0" lang="en-US" altLang="zh-H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H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XX </a:t>
                      </a:r>
                      <a:r>
                        <a:rPr kumimoji="0" lang="zh-H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範疇／類型的活動，對你有什麼特別的意義？為什麼？</a:t>
                      </a:r>
                      <a:endParaRPr kumimoji="0" lang="en-US" altLang="zh-H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7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層次 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VI</a:t>
                      </a: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H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參考這個學期的經驗，你會怎樣安排下學期的活動？有什麼目標嗎？（例如參加更多</a:t>
                      </a:r>
                      <a:r>
                        <a:rPr kumimoji="0" lang="en-US" altLang="zh-H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XX </a:t>
                      </a:r>
                      <a:r>
                        <a:rPr kumimoji="0" lang="zh-H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範疇／類型的活動、嘗試參與其他範疇／類型的活動等？）為什麼？你將如何達到該目標？又如何檢視目標是否達到？</a:t>
                      </a:r>
                      <a:endParaRPr kumimoji="0" lang="en-US" altLang="zh-H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zh-H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此外，你有否訂定較長遠的發展目標？</a:t>
                      </a:r>
                      <a:r>
                        <a:rPr kumimoji="0" lang="en-US" altLang="zh-H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…</a:t>
                      </a:r>
                      <a:endParaRPr kumimoji="0" lang="zh-HK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</a:txBody>
                  <a:tcPr marL="91449" marR="91449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4604" name="Text Box 21"/>
          <p:cNvSpPr txBox="1">
            <a:spLocks noChangeArrowheads="1"/>
          </p:cNvSpPr>
          <p:nvPr/>
        </p:nvSpPr>
        <p:spPr bwMode="auto">
          <a:xfrm>
            <a:off x="5108575" y="6308725"/>
            <a:ext cx="391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HK" sz="1400">
                <a:latin typeface="標楷體" pitchFamily="65" charset="-120"/>
                <a:ea typeface="標楷體" pitchFamily="65" charset="-120"/>
              </a:rPr>
              <a:t>資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料</a:t>
            </a:r>
            <a:r>
              <a:rPr lang="zh-TW" altLang="zh-HK" sz="1400"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源（反思的六個層次）</a:t>
            </a:r>
            <a:r>
              <a:rPr lang="zh-TW" altLang="zh-HK" sz="140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zh-HK" sz="1400">
                <a:latin typeface="標楷體" pitchFamily="65" charset="-120"/>
                <a:ea typeface="標楷體" pitchFamily="65" charset="-120"/>
              </a:rPr>
              <a:t>彥鳴</a:t>
            </a: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zh-HK" sz="1400">
                <a:latin typeface="標楷體" pitchFamily="65" charset="-120"/>
                <a:ea typeface="標楷體" pitchFamily="65" charset="-120"/>
              </a:rPr>
              <a:t>授</a:t>
            </a:r>
            <a:endParaRPr lang="zh-TW" altLang="en-US" sz="14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9388" y="474663"/>
          <a:ext cx="88011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550"/>
                <a:gridCol w="4400550"/>
              </a:tblGrid>
              <a:tr h="449572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 C </a:t>
                      </a:r>
                      <a:r>
                        <a:rPr lang="zh-HK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陳小恆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引導方向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/>
                </a:tc>
              </a:tr>
              <a:tr h="1168887">
                <a:tc>
                  <a:txBody>
                    <a:bodyPr/>
                    <a:lstStyle/>
                    <a:p>
                      <a:r>
                        <a:rPr lang="zh-HK" altLang="en-US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學業成績一般</a:t>
                      </a:r>
                      <a:endParaRPr lang="en-US" altLang="zh-HK" sz="2400" b="1" dirty="0" smtClean="0">
                        <a:solidFill>
                          <a:srgbClr val="1E17A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zh-TW" altLang="zh-HK" sz="2400" b="1" kern="1200" dirty="0" smtClean="0"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企業、會計與財務概論</a:t>
                      </a:r>
                      <a:endParaRPr lang="en-US" altLang="zh-TW" sz="2400" b="1" kern="1200" dirty="0" smtClean="0">
                        <a:solidFill>
                          <a:srgbClr val="1E17A9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zh-TW" sz="2400" b="1" kern="1200" dirty="0" smtClean="0"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 smtClean="0"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較突出</a:t>
                      </a:r>
                      <a:endParaRPr lang="zh-HK" altLang="en-US" sz="2400" b="1" dirty="0">
                        <a:solidFill>
                          <a:srgbClr val="1E17A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/>
                </a:tc>
                <a:tc row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全面檢視、連繫及反思過往不同的學習經歷和學業、性格、成就等</a:t>
                      </a:r>
                      <a:endParaRPr kumimoji="0" lang="en-US" altLang="zh-HK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從</a:t>
                      </a:r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全面檢視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中找出自己的強項、興趣及目標，從而反思</a:t>
                      </a:r>
                      <a:r>
                        <a:rPr kumimoji="0" lang="zh-HK" altLang="zh-HK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未來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的</a:t>
                      </a:r>
                      <a:r>
                        <a:rPr kumimoji="0" lang="zh-HK" altLang="zh-HK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發展方向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，訂定目標，實行計劃等 </a:t>
                      </a:r>
                      <a:r>
                        <a:rPr kumimoji="0" lang="en-US" altLang="zh-HK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(</a:t>
                      </a: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如義工、企業銷售？</a:t>
                      </a:r>
                      <a:r>
                        <a:rPr kumimoji="0" lang="en-US" altLang="zh-HK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)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kumimoji="0" lang="zh-HK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charset="0"/>
                        </a:rPr>
                        <a:t>根據以上反思</a:t>
                      </a:r>
                      <a:r>
                        <a:rPr lang="zh-CN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篩選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</a:t>
                      </a:r>
                      <a:r>
                        <a:rPr lang="zh-TW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排序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過往的</a:t>
                      </a:r>
                      <a:r>
                        <a:rPr lang="zh-HK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學習經歷</a:t>
                      </a:r>
                      <a:endParaRPr lang="en-US" altLang="zh-HK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zh-HK" altLang="en-US" sz="2400" b="1" kern="1200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自述：列舉一項對個人成長及人生目標最具影響的學習經歷，並述說其中的反思及對未來的抱負</a:t>
                      </a:r>
                      <a:endParaRPr lang="en-US" altLang="zh-HK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7" marR="91437"/>
                </a:tc>
              </a:tr>
              <a:tr h="449572">
                <a:tc>
                  <a:txBody>
                    <a:bodyPr/>
                    <a:lstStyle/>
                    <a:p>
                      <a:r>
                        <a:rPr lang="zh-HK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性格開朗、好動</a:t>
                      </a:r>
                      <a:endParaRPr lang="zh-HK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/>
                </a:tc>
                <a:tc vMerge="1">
                  <a:txBody>
                    <a:bodyPr/>
                    <a:lstStyle/>
                    <a:p>
                      <a:endParaRPr lang="zh-HK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528544">
                <a:tc>
                  <a:txBody>
                    <a:bodyPr/>
                    <a:lstStyle/>
                    <a:p>
                      <a:r>
                        <a:rPr lang="zh-HK" altLang="en-US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學習經歷尚算廣泛</a:t>
                      </a:r>
                      <a:endParaRPr lang="en-US" altLang="zh-HK" sz="2400" b="1" dirty="0" smtClean="0">
                        <a:solidFill>
                          <a:srgbClr val="1E17A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zh-HK" altLang="en-US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藝術及體育發展較遜色</a:t>
                      </a:r>
                      <a:endParaRPr lang="en-US" altLang="zh-HK" sz="2400" b="1" dirty="0" smtClean="0">
                        <a:solidFill>
                          <a:srgbClr val="1E17A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zh-HK" altLang="en-US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義工服務及參與企業相關計劃較投入、出色 </a:t>
                      </a:r>
                      <a:r>
                        <a:rPr lang="en-US" altLang="zh-HK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HK" altLang="en-US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獲得獎項</a:t>
                      </a:r>
                      <a:r>
                        <a:rPr lang="en-US" altLang="zh-HK" sz="2400" b="1" dirty="0" smtClean="0">
                          <a:solidFill>
                            <a:srgbClr val="1E17A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400" b="1" dirty="0">
                        <a:solidFill>
                          <a:srgbClr val="1E17A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/>
                </a:tc>
                <a:tc vMerge="1">
                  <a:txBody>
                    <a:bodyPr/>
                    <a:lstStyle/>
                    <a:p>
                      <a:endParaRPr lang="zh-HK" altLang="en-US" sz="2400" b="1" dirty="0">
                        <a:solidFill>
                          <a:srgbClr val="1E17A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22125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學生學習概覽</a:t>
                      </a:r>
                      <a:endParaRPr lang="en-US" altLang="zh-TW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zh-HK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</a:t>
                      </a:r>
                      <a:r>
                        <a:rPr lang="zh-CN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篩選</a:t>
                      </a:r>
                      <a:r>
                        <a:rPr lang="zh-CN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</a:t>
                      </a:r>
                      <a:r>
                        <a:rPr lang="zh-TW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排序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過往的</a:t>
                      </a:r>
                      <a:r>
                        <a:rPr lang="zh-HK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 </a:t>
                      </a:r>
                      <a:endParaRPr lang="en-US" altLang="zh-HK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HK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經歷</a:t>
                      </a:r>
                      <a:endParaRPr lang="en-US" altLang="zh-CN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zh-HK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自述</a:t>
                      </a:r>
                      <a:r>
                        <a:rPr lang="en-US" altLang="zh-HK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  <a:r>
                        <a:rPr lang="zh-HK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簡略描寫三項沒有連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繫  </a:t>
                      </a:r>
                      <a:endParaRPr lang="en-US" altLang="zh-TW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的個別活動及反思，沒有學</a:t>
                      </a:r>
                      <a:endParaRPr lang="en-US" altLang="zh-TW" sz="24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習目標，並欠缺發展方向</a:t>
                      </a:r>
                      <a:endParaRPr lang="zh-HK" altLang="en-US" sz="24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7" marR="91437"/>
                </a:tc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右大括弧 3"/>
          <p:cNvSpPr>
            <a:spLocks/>
          </p:cNvSpPr>
          <p:nvPr/>
        </p:nvSpPr>
        <p:spPr bwMode="auto">
          <a:xfrm>
            <a:off x="4284663" y="1052513"/>
            <a:ext cx="647700" cy="3097212"/>
          </a:xfrm>
          <a:prstGeom prst="rightBrace">
            <a:avLst>
              <a:gd name="adj1" fmla="val 8346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92638" y="892175"/>
            <a:ext cx="4356100" cy="3024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91050" y="3916363"/>
            <a:ext cx="4357688" cy="2371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6238" y="2609850"/>
            <a:ext cx="3816350" cy="1016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zh-HK" altLang="en-US" sz="6000" b="1" kern="0" dirty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  <a:cs typeface="+mj-cs"/>
              </a:rPr>
              <a:t>個案分析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  <p:bldP spid="11" grpId="1" animBg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7"/>
          <p:cNvSpPr>
            <a:spLocks noChangeArrowheads="1"/>
          </p:cNvSpPr>
          <p:nvPr/>
        </p:nvSpPr>
        <p:spPr bwMode="auto">
          <a:xfrm>
            <a:off x="539750" y="6303963"/>
            <a:ext cx="85852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HK" sz="1400" b="1">
                <a:ea typeface="新細明體" charset="-120"/>
              </a:rPr>
              <a:t>Workshops on Preparing Students for Successful Transition in the New Academic Structure (NAS) (relevant to preparing for JUPAS OEA form)</a:t>
            </a:r>
            <a:endParaRPr lang="zh-HK" altLang="en-US" sz="1400" b="1">
              <a:ea typeface="新細明體" charset="-120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63525" y="88900"/>
            <a:ext cx="8645525" cy="6215063"/>
            <a:chOff x="263525" y="88900"/>
            <a:chExt cx="8645525" cy="6215063"/>
          </a:xfrm>
        </p:grpSpPr>
        <p:grpSp>
          <p:nvGrpSpPr>
            <p:cNvPr id="26636" name="群組 16"/>
            <p:cNvGrpSpPr>
              <a:grpSpLocks/>
            </p:cNvGrpSpPr>
            <p:nvPr/>
          </p:nvGrpSpPr>
          <p:grpSpPr bwMode="auto">
            <a:xfrm>
              <a:off x="263525" y="88900"/>
              <a:ext cx="8645525" cy="6215063"/>
              <a:chOff x="263917" y="88107"/>
              <a:chExt cx="8645286" cy="6215856"/>
            </a:xfrm>
          </p:grpSpPr>
          <p:grpSp>
            <p:nvGrpSpPr>
              <p:cNvPr id="26638" name="群組 14"/>
              <p:cNvGrpSpPr>
                <a:grpSpLocks/>
              </p:cNvGrpSpPr>
              <p:nvPr/>
            </p:nvGrpSpPr>
            <p:grpSpPr bwMode="auto">
              <a:xfrm>
                <a:off x="263917" y="88107"/>
                <a:ext cx="8645286" cy="6215856"/>
                <a:chOff x="251520" y="88107"/>
                <a:chExt cx="8645286" cy="6215856"/>
              </a:xfrm>
            </p:grpSpPr>
            <p:pic>
              <p:nvPicPr>
                <p:cNvPr id="2664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88107"/>
                  <a:ext cx="8645286" cy="6215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6642" name="直線接點 6"/>
                <p:cNvCxnSpPr>
                  <a:cxnSpLocks noChangeShapeType="1"/>
                </p:cNvCxnSpPr>
                <p:nvPr/>
              </p:nvCxnSpPr>
              <p:spPr bwMode="auto">
                <a:xfrm>
                  <a:off x="357436" y="421928"/>
                  <a:ext cx="136815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43" name="直線接點 8"/>
                <p:cNvCxnSpPr>
                  <a:cxnSpLocks noChangeShapeType="1"/>
                </p:cNvCxnSpPr>
                <p:nvPr/>
              </p:nvCxnSpPr>
              <p:spPr bwMode="auto">
                <a:xfrm>
                  <a:off x="357436" y="1844824"/>
                  <a:ext cx="9021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44" name="直線接點 11"/>
                <p:cNvCxnSpPr>
                  <a:cxnSpLocks noChangeShapeType="1"/>
                </p:cNvCxnSpPr>
                <p:nvPr/>
              </p:nvCxnSpPr>
              <p:spPr bwMode="auto">
                <a:xfrm>
                  <a:off x="357436" y="3789040"/>
                  <a:ext cx="2054324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45" name="直線接點 13"/>
                <p:cNvCxnSpPr>
                  <a:cxnSpLocks noChangeShapeType="1"/>
                </p:cNvCxnSpPr>
                <p:nvPr/>
              </p:nvCxnSpPr>
              <p:spPr bwMode="auto">
                <a:xfrm>
                  <a:off x="357436" y="5445224"/>
                  <a:ext cx="2414364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639" name="矩形 15"/>
              <p:cNvSpPr>
                <a:spLocks noChangeArrowheads="1"/>
              </p:cNvSpPr>
              <p:nvPr/>
            </p:nvSpPr>
            <p:spPr bwMode="auto">
              <a:xfrm>
                <a:off x="314779" y="1857524"/>
                <a:ext cx="1082216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HK" altLang="en-US" sz="1400">
                    <a:latin typeface="標楷體" pitchFamily="65" charset="-120"/>
                    <a:ea typeface="標楷體" pitchFamily="65" charset="-120"/>
                  </a:rPr>
                  <a:t>中四那年，</a:t>
                </a:r>
              </a:p>
            </p:txBody>
          </p:sp>
          <p:sp>
            <p:nvSpPr>
              <p:cNvPr id="26640" name="矩形 17"/>
              <p:cNvSpPr>
                <a:spLocks noChangeArrowheads="1"/>
              </p:cNvSpPr>
              <p:nvPr/>
            </p:nvSpPr>
            <p:spPr bwMode="auto">
              <a:xfrm>
                <a:off x="298128" y="583829"/>
                <a:ext cx="151216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HK" altLang="en-US" sz="1400">
                    <a:latin typeface="標楷體" pitchFamily="65" charset="-120"/>
                    <a:ea typeface="標楷體" pitchFamily="65" charset="-120"/>
                  </a:rPr>
                  <a:t>我個人較好動，</a:t>
                </a:r>
              </a:p>
            </p:txBody>
          </p:sp>
        </p:grpSp>
        <p:sp>
          <p:nvSpPr>
            <p:cNvPr id="26637" name="矩形 3"/>
            <p:cNvSpPr>
              <a:spLocks noChangeArrowheads="1"/>
            </p:cNvSpPr>
            <p:nvPr/>
          </p:nvSpPr>
          <p:spPr bwMode="auto">
            <a:xfrm>
              <a:off x="5742270" y="93312"/>
              <a:ext cx="3059907" cy="461963"/>
            </a:xfrm>
            <a:prstGeom prst="rect">
              <a:avLst/>
            </a:prstGeom>
            <a:solidFill>
              <a:srgbClr val="F8F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400" b="1">
                  <a:solidFill>
                    <a:srgbClr val="7030A0"/>
                  </a:solidFill>
                  <a:ea typeface="新細明體" charset="-120"/>
                </a:rPr>
                <a:t>中五上學期尾</a:t>
              </a:r>
              <a:endParaRPr lang="en-US" altLang="zh-HK" sz="2400" b="1">
                <a:solidFill>
                  <a:srgbClr val="7030A0"/>
                </a:solidFill>
                <a:ea typeface="新細明體" charset="-120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312863" y="1844675"/>
            <a:ext cx="6413500" cy="3046413"/>
            <a:chOff x="611560" y="478943"/>
            <a:chExt cx="6414059" cy="3046290"/>
          </a:xfrm>
        </p:grpSpPr>
        <p:pic>
          <p:nvPicPr>
            <p:cNvPr id="26634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8943"/>
              <a:ext cx="6414059" cy="304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矩形 3"/>
            <p:cNvSpPr>
              <a:spLocks noChangeArrowheads="1"/>
            </p:cNvSpPr>
            <p:nvPr/>
          </p:nvSpPr>
          <p:spPr bwMode="auto">
            <a:xfrm>
              <a:off x="4190315" y="1341969"/>
              <a:ext cx="2542741" cy="461665"/>
            </a:xfrm>
            <a:prstGeom prst="rect">
              <a:avLst/>
            </a:prstGeom>
            <a:solidFill>
              <a:srgbClr val="F8F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400" b="1">
                  <a:solidFill>
                    <a:srgbClr val="7030A0"/>
                  </a:solidFill>
                  <a:ea typeface="新細明體" charset="-120"/>
                </a:rPr>
                <a:t>中四下學期尾</a:t>
              </a:r>
              <a:endParaRPr lang="en-US" altLang="zh-HK" sz="2400" b="1">
                <a:solidFill>
                  <a:srgbClr val="7030A0"/>
                </a:solidFill>
                <a:ea typeface="新細明體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1397000" y="1452563"/>
            <a:ext cx="6696075" cy="3992562"/>
            <a:chOff x="1115616" y="949293"/>
            <a:chExt cx="6696744" cy="3992865"/>
          </a:xfrm>
        </p:grpSpPr>
        <p:sp>
          <p:nvSpPr>
            <p:cNvPr id="4" name="矩形 3"/>
            <p:cNvSpPr/>
            <p:nvPr/>
          </p:nvSpPr>
          <p:spPr bwMode="auto">
            <a:xfrm>
              <a:off x="1115616" y="949293"/>
              <a:ext cx="6696744" cy="39928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zh-HK" dirty="0" smtClean="0">
                <a:ea typeface="新細明體" pitchFamily="18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確定目標 </a:t>
              </a: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HK" altLang="en-US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如工商管理</a:t>
              </a: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訂定計劃如何裝備自己以達到目標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-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認識學科的性質、內容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-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了解學科所需的入學條件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-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透過不同學習經歷，增加所需及相關的知識、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技能、能力等，並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培養正面價值觀和積極態 </a:t>
              </a:r>
              <a:endParaRPr lang="en-US" altLang="zh-TW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度，裝備自己面對變化萬千的營商環境。</a:t>
              </a:r>
              <a:endParaRPr lang="en-US" altLang="zh-TW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持續檢討、反思、改進</a:t>
              </a:r>
              <a:endParaRPr lang="en-US" altLang="zh-HK" sz="2400" b="1" dirty="0" smtClean="0">
                <a:solidFill>
                  <a:srgbClr val="1E17A9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發展對未來的抱負，計劃如何將所學貢獻社會</a:t>
              </a:r>
            </a:p>
          </p:txBody>
        </p:sp>
        <p:sp>
          <p:nvSpPr>
            <p:cNvPr id="26633" name="矩形 3"/>
            <p:cNvSpPr>
              <a:spLocks noChangeArrowheads="1"/>
            </p:cNvSpPr>
            <p:nvPr/>
          </p:nvSpPr>
          <p:spPr bwMode="auto">
            <a:xfrm>
              <a:off x="6235343" y="1036868"/>
              <a:ext cx="1512168" cy="461963"/>
            </a:xfrm>
            <a:prstGeom prst="rect">
              <a:avLst/>
            </a:prstGeom>
            <a:solidFill>
              <a:srgbClr val="F8F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400" b="1">
                  <a:solidFill>
                    <a:srgbClr val="7030A0"/>
                  </a:solidFill>
                  <a:ea typeface="新細明體" charset="-120"/>
                </a:rPr>
                <a:t>中六</a:t>
              </a:r>
              <a:endParaRPr lang="en-US" altLang="zh-HK" sz="2400" b="1">
                <a:solidFill>
                  <a:srgbClr val="7030A0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3825" y="176213"/>
          <a:ext cx="8840788" cy="6400800"/>
        </p:xfrm>
        <a:graphic>
          <a:graphicData uri="http://schemas.openxmlformats.org/drawingml/2006/table">
            <a:tbl>
              <a:tblPr/>
              <a:tblGrid>
                <a:gridCol w="4421188"/>
                <a:gridCol w="44196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引導方向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4 A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李明明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row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嘗試參與不同範疇的學習活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動，以豐富自己的學習經歷， 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發掘自己在其他方面的潛能、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興趣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總結組織活動及管理的經驗，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反思自己那種共通能力得以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提升，並思考如何運用這些 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能力於學習、生活上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進一步發展自己在組織及管 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理的潛質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如領導能力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，計 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劃如何提升相關能力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如擔任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領導角色的職務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0" lang="zh-HK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學業成績一般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-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中文較突出</a:t>
                      </a:r>
                      <a:endParaRPr kumimoji="0" lang="zh-HK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性格文靜、內向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缺乏多元學習經歷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側重參與和中文相關的活動   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(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獲得獎項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但有協助組織活動及管理的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7A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經驗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學生學習概覽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沒有</a:t>
                      </a:r>
                      <a:r>
                        <a:rPr kumimoji="0" lang="zh-CN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篩選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或</a:t>
                      </a:r>
                      <a:r>
                        <a:rPr kumimoji="0" lang="zh-TW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排序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過往的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學習 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經歷 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太少？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自述</a:t>
                      </a:r>
                      <a:r>
                        <a:rPr kumimoji="0" lang="en-US" altLang="zh-H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: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只簡述單一</a:t>
                      </a:r>
                      <a:r>
                        <a:rPr kumimoji="0" lang="zh-HK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學習經歷</a:t>
                      </a:r>
                      <a:endParaRPr kumimoji="0" lang="en-US" altLang="zh-HK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7A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及反思，沒有具體的學習目 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 charset="0"/>
                        </a:rPr>
                        <a:t>標，亦欠缺發展方向</a:t>
                      </a:r>
                      <a:endParaRPr kumimoji="0" lang="zh-HK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7325" y="652463"/>
            <a:ext cx="4357688" cy="2055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7325" y="2706688"/>
            <a:ext cx="4357688" cy="1935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10" name="右大括弧 9"/>
          <p:cNvSpPr>
            <a:spLocks/>
          </p:cNvSpPr>
          <p:nvPr/>
        </p:nvSpPr>
        <p:spPr bwMode="auto">
          <a:xfrm rot="10800000">
            <a:off x="4221163" y="652463"/>
            <a:ext cx="647700" cy="3136900"/>
          </a:xfrm>
          <a:prstGeom prst="rightBrace">
            <a:avLst>
              <a:gd name="adj1" fmla="val 8341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5875" y="2630488"/>
            <a:ext cx="3816350" cy="1016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zh-HK" altLang="en-US" sz="6000" b="1" kern="0" dirty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  <a:cs typeface="+mj-cs"/>
              </a:rPr>
              <a:t>個案分析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7325" y="4641850"/>
            <a:ext cx="4357688" cy="1935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6" grpId="0"/>
      <p:bldP spid="6" grpId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1347788" y="112713"/>
            <a:ext cx="6769100" cy="6245225"/>
            <a:chOff x="1347732" y="112553"/>
            <a:chExt cx="6768752" cy="6245370"/>
          </a:xfrm>
        </p:grpSpPr>
        <p:pic>
          <p:nvPicPr>
            <p:cNvPr id="2868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1" t="23849" r="13171" b="9033"/>
            <a:stretch>
              <a:fillRect/>
            </a:stretch>
          </p:blipFill>
          <p:spPr bwMode="auto">
            <a:xfrm>
              <a:off x="1347732" y="112553"/>
              <a:ext cx="6768752" cy="624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矩形 3"/>
            <p:cNvSpPr>
              <a:spLocks noChangeArrowheads="1"/>
            </p:cNvSpPr>
            <p:nvPr/>
          </p:nvSpPr>
          <p:spPr bwMode="auto">
            <a:xfrm>
              <a:off x="5044438" y="5883280"/>
              <a:ext cx="3059907" cy="461963"/>
            </a:xfrm>
            <a:prstGeom prst="rect">
              <a:avLst/>
            </a:prstGeom>
            <a:solidFill>
              <a:srgbClr val="F8F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400" b="1">
                  <a:solidFill>
                    <a:srgbClr val="7030A0"/>
                  </a:solidFill>
                  <a:ea typeface="新細明體" charset="-120"/>
                </a:rPr>
                <a:t>中五上學期尾</a:t>
              </a:r>
              <a:endParaRPr lang="en-US" altLang="zh-HK" sz="2400" b="1">
                <a:solidFill>
                  <a:srgbClr val="7030A0"/>
                </a:solidFill>
                <a:ea typeface="新細明體" charset="-120"/>
              </a:endParaRPr>
            </a:p>
          </p:txBody>
        </p:sp>
      </p:grpSp>
      <p:sp>
        <p:nvSpPr>
          <p:cNvPr id="28675" name="矩形 7"/>
          <p:cNvSpPr>
            <a:spLocks noChangeArrowheads="1"/>
          </p:cNvSpPr>
          <p:nvPr/>
        </p:nvSpPr>
        <p:spPr bwMode="auto">
          <a:xfrm>
            <a:off x="395288" y="6303963"/>
            <a:ext cx="85137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HK" sz="1400" b="1">
                <a:ea typeface="新細明體" charset="-120"/>
              </a:rPr>
              <a:t>Workshops on Preparing Students for Successful Transition in the New Academic Structure (NAS) (relevant to preparing for JUPAS OEA form)</a:t>
            </a:r>
            <a:endParaRPr lang="zh-HK" altLang="en-US" sz="1400" b="1">
              <a:ea typeface="新細明體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900113" y="2133600"/>
            <a:ext cx="7569200" cy="2082800"/>
            <a:chOff x="1110386" y="1205886"/>
            <a:chExt cx="7570513" cy="2083446"/>
          </a:xfrm>
        </p:grpSpPr>
        <p:pic>
          <p:nvPicPr>
            <p:cNvPr id="2868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40" t="47998" r="14806" b="34218"/>
            <a:stretch>
              <a:fillRect/>
            </a:stretch>
          </p:blipFill>
          <p:spPr bwMode="auto">
            <a:xfrm>
              <a:off x="1110386" y="1205886"/>
              <a:ext cx="7570513" cy="208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矩形 3"/>
            <p:cNvSpPr>
              <a:spLocks noChangeArrowheads="1"/>
            </p:cNvSpPr>
            <p:nvPr/>
          </p:nvSpPr>
          <p:spPr bwMode="auto">
            <a:xfrm>
              <a:off x="6137607" y="1264936"/>
              <a:ext cx="2542741" cy="461665"/>
            </a:xfrm>
            <a:prstGeom prst="rect">
              <a:avLst/>
            </a:prstGeom>
            <a:solidFill>
              <a:srgbClr val="F8F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400" b="1">
                  <a:solidFill>
                    <a:srgbClr val="7030A0"/>
                  </a:solidFill>
                  <a:ea typeface="新細明體" charset="-120"/>
                </a:rPr>
                <a:t>中四下學期尾</a:t>
              </a:r>
              <a:endParaRPr lang="en-US" altLang="zh-HK" sz="2400" b="1">
                <a:solidFill>
                  <a:srgbClr val="7030A0"/>
                </a:solidFill>
                <a:ea typeface="新細明體" charset="-120"/>
              </a:endParaRPr>
            </a:p>
          </p:txBody>
        </p:sp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1476375" y="1125538"/>
            <a:ext cx="6696075" cy="4032250"/>
            <a:chOff x="1475656" y="1124744"/>
            <a:chExt cx="6696744" cy="4031749"/>
          </a:xfrm>
        </p:grpSpPr>
        <p:sp>
          <p:nvSpPr>
            <p:cNvPr id="4" name="矩形 3"/>
            <p:cNvSpPr/>
            <p:nvPr/>
          </p:nvSpPr>
          <p:spPr bwMode="auto">
            <a:xfrm>
              <a:off x="1475656" y="1124744"/>
              <a:ext cx="6696744" cy="40317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zh-HK" dirty="0" smtClean="0">
                <a:ea typeface="新細明體" pitchFamily="18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確定目標 </a:t>
              </a: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HK" altLang="en-US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如中文、管理、社會服務</a:t>
              </a: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訂定計劃如何裝備自己以達到目標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-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認識學科的性質、內容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-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了解學科所需的入學條件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-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透過不同學習經歷，增加所需及相關的知識、</a:t>
              </a:r>
              <a:endParaRPr lang="en-US" altLang="zh-HK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技能、能力等，並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培養正面價值觀和積極態 </a:t>
              </a:r>
              <a:endParaRPr lang="en-US" altLang="zh-TW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度，裝備自己面對各種處境和挑戰。</a:t>
              </a:r>
              <a:endParaRPr lang="en-US" altLang="zh-TW" sz="2400" b="1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持續檢討、反思、改進</a:t>
              </a:r>
              <a:endParaRPr lang="en-US" altLang="zh-HK" sz="2400" b="1" dirty="0" smtClean="0">
                <a:solidFill>
                  <a:srgbClr val="1E17A9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defRPr/>
              </a:pPr>
              <a:r>
                <a:rPr lang="en-US" altLang="zh-HK" sz="2400" b="1" dirty="0" smtClean="0">
                  <a:solidFill>
                    <a:srgbClr val="1E17A9"/>
                  </a:solidFill>
                  <a:latin typeface="標楷體" pitchFamily="65" charset="-120"/>
                  <a:ea typeface="標楷體" pitchFamily="65" charset="-120"/>
                </a:rPr>
                <a:t>* </a:t>
              </a:r>
              <a:r>
                <a:rPr lang="zh-HK" altLang="en-US" sz="2400" b="1" dirty="0" smtClean="0">
                  <a:latin typeface="標楷體" pitchFamily="65" charset="-120"/>
                  <a:ea typeface="標楷體" pitchFamily="65" charset="-120"/>
                </a:rPr>
                <a:t>發展對未來的抱負，計劃如何將所學貢獻社會</a:t>
              </a:r>
            </a:p>
          </p:txBody>
        </p:sp>
        <p:sp>
          <p:nvSpPr>
            <p:cNvPr id="28681" name="矩形 3"/>
            <p:cNvSpPr>
              <a:spLocks noChangeArrowheads="1"/>
            </p:cNvSpPr>
            <p:nvPr/>
          </p:nvSpPr>
          <p:spPr bwMode="auto">
            <a:xfrm>
              <a:off x="6372200" y="2191906"/>
              <a:ext cx="1512168" cy="461963"/>
            </a:xfrm>
            <a:prstGeom prst="rect">
              <a:avLst/>
            </a:prstGeom>
            <a:solidFill>
              <a:srgbClr val="F8F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HK" altLang="en-US" sz="2400" b="1">
                  <a:solidFill>
                    <a:srgbClr val="7030A0"/>
                  </a:solidFill>
                  <a:ea typeface="新細明體" charset="-120"/>
                </a:rPr>
                <a:t>中六</a:t>
              </a:r>
              <a:endParaRPr lang="en-US" altLang="zh-HK" sz="2400" b="1">
                <a:solidFill>
                  <a:srgbClr val="7030A0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0"/>
            <a:ext cx="9144000" cy="6237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42875"/>
            <a:ext cx="18796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19081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93863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293938"/>
            <a:ext cx="15446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711575"/>
            <a:ext cx="253523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706688"/>
            <a:ext cx="49085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4852988"/>
            <a:ext cx="2120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96975"/>
            <a:ext cx="77739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9" t="11491" r="7330" b="16048"/>
          <a:stretch>
            <a:fillRect/>
          </a:stretch>
        </p:blipFill>
        <p:spPr bwMode="auto">
          <a:xfrm>
            <a:off x="307975" y="77788"/>
            <a:ext cx="8712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zh-HK" altLang="zh-HK" smtClean="0">
              <a:ea typeface="新細明體" charset="-120"/>
            </a:endParaRPr>
          </a:p>
        </p:txBody>
      </p:sp>
      <p:pic>
        <p:nvPicPr>
          <p:cNvPr id="4099" name="圖片 12" descr="http://cd1.edb.hkedcity.net/cd/cns/sscg_web/html/chi/images/bullet_1_bk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1414463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圖片 11" descr="http://cd1.edb.hkedcity.net/cd/cns/sscg_web/html/chi/images/bullet_1_bk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1414463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圖片 10" descr="http://cd1.edb.hkedcity.net/cd/cns/sscg_web/html/chi/images/bullet_1_bk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8" y="1414463"/>
            <a:ext cx="190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09796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6072188"/>
            <a:ext cx="9097963" cy="74295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zh-TW" sz="1400" smtClean="0">
                <a:ea typeface="華康POP1體W5" pitchFamily="49" charset="-120"/>
              </a:rPr>
              <a:t>                                                                                  </a:t>
            </a:r>
            <a:r>
              <a:rPr lang="zh-TW" altLang="zh-HK" sz="1400" smtClean="0">
                <a:ea typeface="華康POP1體W5" pitchFamily="49" charset="-120"/>
              </a:rPr>
              <a:t>《高中課程指引</a:t>
            </a:r>
            <a:r>
              <a:rPr lang="en-US" altLang="zh-HK" sz="1400" smtClean="0">
                <a:ea typeface="華康POP1體W5" pitchFamily="49" charset="-120"/>
              </a:rPr>
              <a:t>─</a:t>
            </a:r>
            <a:r>
              <a:rPr lang="zh-TW" altLang="zh-HK" sz="1400" smtClean="0">
                <a:ea typeface="華康POP1體W5" pitchFamily="49" charset="-120"/>
              </a:rPr>
              <a:t>立足現在</a:t>
            </a:r>
            <a:r>
              <a:rPr lang="en-US" altLang="zh-HK" sz="1400" smtClean="0">
                <a:ea typeface="華康POP1體W5" pitchFamily="49" charset="-120"/>
              </a:rPr>
              <a:t>‧</a:t>
            </a:r>
            <a:r>
              <a:rPr lang="zh-TW" altLang="zh-HK" sz="1400" smtClean="0">
                <a:ea typeface="華康POP1體W5" pitchFamily="49" charset="-120"/>
              </a:rPr>
              <a:t>創建未來》</a:t>
            </a:r>
            <a:r>
              <a:rPr lang="en-US" altLang="zh-HK" sz="1400" smtClean="0">
                <a:ea typeface="華康POP1體W5" pitchFamily="49" charset="-120"/>
              </a:rPr>
              <a:t>(</a:t>
            </a:r>
            <a:r>
              <a:rPr lang="zh-TW" altLang="zh-HK" sz="1400" smtClean="0">
                <a:ea typeface="華康POP1體W5" pitchFamily="49" charset="-120"/>
              </a:rPr>
              <a:t>中四至中六</a:t>
            </a:r>
            <a:r>
              <a:rPr lang="en-US" altLang="zh-HK" sz="1400" smtClean="0">
                <a:ea typeface="華康POP1體W5" pitchFamily="49" charset="-120"/>
              </a:rPr>
              <a:t>) (2009)</a:t>
            </a:r>
            <a:br>
              <a:rPr lang="en-US" altLang="zh-HK" sz="1400" smtClean="0">
                <a:ea typeface="華康POP1體W5" pitchFamily="49" charset="-120"/>
              </a:rPr>
            </a:br>
            <a:r>
              <a:rPr lang="en-US" altLang="zh-HK" sz="1400" smtClean="0">
                <a:ea typeface="華康POP1體W5" pitchFamily="49" charset="-120"/>
              </a:rPr>
              <a:t>                                                                                                                    </a:t>
            </a:r>
            <a:r>
              <a:rPr lang="zh-TW" altLang="zh-HK" sz="1400" smtClean="0">
                <a:latin typeface="華康POP1體W5" pitchFamily="49" charset="-120"/>
                <a:ea typeface="華康POP1體W5" pitchFamily="49" charset="-120"/>
              </a:rPr>
              <a:t>第五</a:t>
            </a:r>
            <a:r>
              <a:rPr lang="en-US" altLang="zh-HK" sz="1400" smtClean="0">
                <a:latin typeface="華康POP1體W5" pitchFamily="49" charset="-120"/>
                <a:ea typeface="華康POP1體W5" pitchFamily="49" charset="-120"/>
              </a:rPr>
              <a:t>B</a:t>
            </a:r>
            <a:r>
              <a:rPr lang="zh-TW" altLang="zh-HK" sz="1400" smtClean="0">
                <a:latin typeface="華康POP1體W5" pitchFamily="49" charset="-120"/>
                <a:ea typeface="華康POP1體W5" pitchFamily="49" charset="-120"/>
              </a:rPr>
              <a:t>冊學生學習概覽</a:t>
            </a:r>
            <a:r>
              <a:rPr lang="en-US" altLang="zh-TW" sz="1400" smtClean="0">
                <a:latin typeface="華康POP1體W5" pitchFamily="49" charset="-120"/>
                <a:ea typeface="華康POP1體W5" pitchFamily="49" charset="-120"/>
              </a:rPr>
              <a:t> - </a:t>
            </a:r>
            <a:r>
              <a:rPr lang="zh-TW" altLang="zh-HK" sz="1400" smtClean="0">
                <a:latin typeface="華康POP1體W5" pitchFamily="49" charset="-120"/>
                <a:ea typeface="華康POP1體W5" pitchFamily="49" charset="-120"/>
              </a:rPr>
              <a:t>彰顯全人發展</a:t>
            </a:r>
            <a:r>
              <a:rPr lang="en-US" altLang="zh-HK" sz="1400" smtClean="0">
                <a:latin typeface="華康POP1體W5" pitchFamily="49" charset="-120"/>
                <a:ea typeface="華康POP1體W5" pitchFamily="49" charset="-120"/>
              </a:rPr>
              <a:t>          </a:t>
            </a:r>
            <a:endParaRPr lang="zh-HK" altLang="zh-HK" sz="1400" smtClean="0">
              <a:solidFill>
                <a:schemeClr val="tx1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4106" name="矩形 1"/>
          <p:cNvSpPr>
            <a:spLocks noChangeArrowheads="1"/>
          </p:cNvSpPr>
          <p:nvPr/>
        </p:nvSpPr>
        <p:spPr bwMode="auto">
          <a:xfrm>
            <a:off x="536575" y="92075"/>
            <a:ext cx="1584325" cy="431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1750" y="639763"/>
            <a:ext cx="9004300" cy="329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30175" y="4840288"/>
            <a:ext cx="6457950" cy="13335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5129" name="流程圖: 打孔紙帶 5"/>
          <p:cNvSpPr>
            <a:spLocks noChangeArrowheads="1"/>
          </p:cNvSpPr>
          <p:nvPr/>
        </p:nvSpPr>
        <p:spPr bwMode="auto">
          <a:xfrm rot="20853265">
            <a:off x="2335213" y="1714500"/>
            <a:ext cx="3570287" cy="1008063"/>
          </a:xfrm>
          <a:prstGeom prst="flowChartPunchedTap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HK" altLang="zh-HK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又多一張成績表？</a:t>
            </a:r>
            <a:endParaRPr lang="zh-HK" altLang="en-US" dirty="0" smtClean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339975" y="3975100"/>
            <a:ext cx="576263" cy="431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11" grpId="0" animBg="1"/>
      <p:bldP spid="12" grpId="0" animBg="1"/>
      <p:bldP spid="512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2"/>
          <p:cNvSpPr>
            <a:spLocks noChangeArrowheads="1"/>
          </p:cNvSpPr>
          <p:nvPr/>
        </p:nvSpPr>
        <p:spPr bwMode="auto">
          <a:xfrm>
            <a:off x="14288" y="93663"/>
            <a:ext cx="9144000" cy="6308725"/>
          </a:xfrm>
          <a:prstGeom prst="rect">
            <a:avLst/>
          </a:prstGeom>
          <a:solidFill>
            <a:srgbClr val="FFFFFF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31747" name="矩形 14"/>
          <p:cNvSpPr>
            <a:spLocks noChangeArrowheads="1"/>
          </p:cNvSpPr>
          <p:nvPr/>
        </p:nvSpPr>
        <p:spPr bwMode="auto">
          <a:xfrm>
            <a:off x="6361113" y="6402388"/>
            <a:ext cx="28003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000" b="1">
                <a:ea typeface="新細明體" charset="-120"/>
              </a:rPr>
              <a:t>SLP Review Study 2014/15 - Student </a:t>
            </a:r>
            <a:r>
              <a:rPr lang="en-US" altLang="zh-TW" sz="1000" b="1">
                <a:ea typeface="新細明體" charset="-120"/>
              </a:rPr>
              <a:t>FGIs </a:t>
            </a:r>
            <a:endParaRPr lang="zh-HK" altLang="en-US" sz="1000" b="1">
              <a:ea typeface="新細明體" charset="-120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126999" y="2275189"/>
            <a:ext cx="8840787" cy="982663"/>
          </a:xfrm>
          <a:prstGeom prst="roundRect">
            <a:avLst/>
          </a:prstGeom>
          <a:solidFill>
            <a:srgbClr val="CFE1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由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學生主導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建立「</a:t>
            </a:r>
            <a:r>
              <a:rPr lang="zh-TW" altLang="zh-HK" sz="2400" dirty="0">
                <a:latin typeface="華康POP1體W5" pitchFamily="49" charset="-120"/>
                <a:ea typeface="華康POP1體W5" pitchFamily="49" charset="-120"/>
              </a:rPr>
              <a:t>學習概覽</a:t>
            </a:r>
            <a:r>
              <a:rPr lang="zh-TW" altLang="en-US" sz="2400" dirty="0">
                <a:latin typeface="華康POP1體W5" pitchFamily="49" charset="-120"/>
                <a:ea typeface="華康POP1體W5" pitchFamily="49" charset="-120"/>
              </a:rPr>
              <a:t>」的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過程</a:t>
            </a:r>
            <a:endParaRPr lang="en-US" altLang="zh-TW" sz="24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zh-TW" altLang="en-US" sz="2400" dirty="0" smtClean="0">
                <a:latin typeface="華康POP1體W5" pitchFamily="49" charset="-120"/>
                <a:ea typeface="華康POP1體W5" pitchFamily="49" charset="-120"/>
              </a:rPr>
              <a:t>為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學生</a:t>
            </a:r>
            <a:r>
              <a:rPr lang="zh-HK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提供方向</a:t>
            </a:r>
            <a:r>
              <a:rPr lang="zh-HK" altLang="en-US" sz="24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CN" altLang="zh-HK" sz="24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空間</a:t>
            </a:r>
            <a:r>
              <a:rPr lang="zh-CN" altLang="en-US" sz="2400" dirty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，</a:t>
            </a:r>
            <a:r>
              <a:rPr lang="zh-CN" altLang="en-US" sz="2400" dirty="0">
                <a:latin typeface="華康POP1體W5" pitchFamily="49" charset="-120"/>
                <a:ea typeface="華康POP1體W5" pitchFamily="49" charset="-120"/>
              </a:rPr>
              <a:t>讓他們</a:t>
            </a:r>
            <a:r>
              <a:rPr lang="zh-TW" altLang="zh-HK" sz="2400" dirty="0" smtClean="0">
                <a:latin typeface="華康POP1體W5" pitchFamily="49" charset="-120"/>
                <a:ea typeface="華康POP1體W5" pitchFamily="49" charset="-120"/>
              </a:rPr>
              <a:t>去</a:t>
            </a:r>
            <a:r>
              <a:rPr lang="zh-TW" altLang="zh-HK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思考</a:t>
            </a:r>
            <a:r>
              <a:rPr lang="zh-CN" altLang="en-US" sz="2400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CN" altLang="en-US" sz="2400" b="1" dirty="0">
                <a:latin typeface="華康POP1體W5" pitchFamily="49" charset="-120"/>
                <a:ea typeface="華康POP1體W5" pitchFamily="49" charset="-120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表達自己</a:t>
            </a:r>
            <a:endParaRPr lang="zh-HK" altLang="en-US" sz="2400" b="1" dirty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31750" name="矩形 16"/>
          <p:cNvSpPr>
            <a:spLocks noChangeArrowheads="1"/>
          </p:cNvSpPr>
          <p:nvPr/>
        </p:nvSpPr>
        <p:spPr bwMode="auto">
          <a:xfrm>
            <a:off x="2997200" y="5216525"/>
            <a:ext cx="4251325" cy="400050"/>
          </a:xfrm>
          <a:prstGeom prst="rect">
            <a:avLst/>
          </a:prstGeom>
          <a:solidFill>
            <a:srgbClr val="FFFF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SzPct val="50000"/>
              <a:buFont typeface="標楷體" pitchFamily="65" charset="-120"/>
              <a:buChar char="※"/>
            </a:pPr>
            <a:r>
              <a:rPr lang="zh-CN" altLang="zh-HK" sz="2000">
                <a:latin typeface="標楷體" pitchFamily="65" charset="-120"/>
                <a:ea typeface="標楷體" pitchFamily="65" charset="-120"/>
              </a:rPr>
              <a:t>我想學校給我們</a:t>
            </a:r>
            <a:r>
              <a:rPr lang="zh-CN" altLang="zh-HK" sz="2000" b="1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多些空間和自由</a:t>
            </a:r>
            <a:endParaRPr lang="zh-HK" altLang="en-US" sz="2000" b="1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1" name="矩形 16"/>
          <p:cNvSpPr>
            <a:spLocks noChangeArrowheads="1"/>
          </p:cNvSpPr>
          <p:nvPr/>
        </p:nvSpPr>
        <p:spPr bwMode="auto">
          <a:xfrm>
            <a:off x="1647168" y="4654539"/>
            <a:ext cx="4380993" cy="40011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ffectLst>
            <a:softEdge rad="31750"/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50000"/>
              <a:buFont typeface="標楷體" panose="03000509000000000000" pitchFamily="65" charset="-120"/>
              <a:buChar char="※"/>
              <a:defRPr/>
            </a:pPr>
            <a:r>
              <a:rPr lang="zh-TW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給一點方向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我們去</a:t>
            </a:r>
            <a:r>
              <a:rPr lang="zh-TW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endParaRPr lang="zh-HK" altLang="en-US" sz="20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52" name="Picture 2" descr="question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3313" r="9648" b="7333"/>
          <a:stretch>
            <a:fillRect/>
          </a:stretch>
        </p:blipFill>
        <p:spPr bwMode="auto">
          <a:xfrm>
            <a:off x="7088188" y="141288"/>
            <a:ext cx="170973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7849" y="5455822"/>
            <a:ext cx="2297980" cy="646331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HK" altLang="zh-HK" sz="3600" b="1" dirty="0" smtClean="0">
                <a:latin typeface="華康POP1體W5" pitchFamily="49" charset="-120"/>
                <a:ea typeface="華康POP1體W5" pitchFamily="49" charset="-120"/>
              </a:rPr>
              <a:t>誰人的</a:t>
            </a:r>
            <a:r>
              <a:rPr lang="zh-TW" altLang="en-US" sz="3600" b="1" dirty="0" smtClean="0">
                <a:latin typeface="華康POP1體W5" pitchFamily="49" charset="-120"/>
                <a:ea typeface="華康POP1體W5" pitchFamily="49" charset="-120"/>
              </a:rPr>
              <a:t>？</a:t>
            </a:r>
            <a:endParaRPr lang="zh-HK" altLang="en-US" sz="3600" b="1" dirty="0" smtClean="0">
              <a:ea typeface="新細明體" panose="02020500000000000000" pitchFamily="18" charset="-120"/>
            </a:endParaRPr>
          </a:p>
        </p:txBody>
      </p:sp>
      <p:sp>
        <p:nvSpPr>
          <p:cNvPr id="31756" name="矩形 13"/>
          <p:cNvSpPr>
            <a:spLocks noChangeArrowheads="1"/>
          </p:cNvSpPr>
          <p:nvPr/>
        </p:nvSpPr>
        <p:spPr bwMode="auto">
          <a:xfrm>
            <a:off x="323751" y="3732160"/>
            <a:ext cx="4032448" cy="707886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ffectLst>
            <a:softEdge rad="31750"/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50000"/>
              <a:buFont typeface="標楷體" panose="03000509000000000000" pitchFamily="65" charset="-120"/>
              <a:buChar char="※"/>
              <a:defRPr/>
            </a:pPr>
            <a:r>
              <a:rPr lang="zh-CN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全部活動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都是</a:t>
            </a:r>
            <a:r>
              <a:rPr lang="zh-CN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CN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CN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CN" altLang="zh-HK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zh-CN" altLang="en-US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（對</a:t>
            </a:r>
            <a:r>
              <a:rPr lang="en-US" altLang="zh-CN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CN" altLang="en-US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CN" altLang="zh-HK" sz="2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更加清晰</a:t>
            </a:r>
            <a:endParaRPr lang="zh-TW" altLang="zh-HK" sz="2000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74" name="矩形 17"/>
          <p:cNvSpPr>
            <a:spLocks noChangeArrowheads="1"/>
          </p:cNvSpPr>
          <p:nvPr/>
        </p:nvSpPr>
        <p:spPr bwMode="auto">
          <a:xfrm>
            <a:off x="5394178" y="3485939"/>
            <a:ext cx="3387675" cy="1200329"/>
          </a:xfrm>
          <a:prstGeom prst="rect">
            <a:avLst/>
          </a:prstGeom>
          <a:solidFill>
            <a:srgbClr val="F2E9F3">
              <a:alpha val="35000"/>
            </a:srgbClr>
          </a:solidFill>
          <a:ln>
            <a:noFill/>
          </a:ln>
          <a:effectLst>
            <a:softEdge rad="3175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SzPct val="60000"/>
              <a:buFont typeface="標楷體" panose="03000509000000000000" pitchFamily="65" charset="-120"/>
              <a:buChar char="※"/>
              <a:defRPr/>
            </a:pP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HK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理想的</a:t>
            </a:r>
            <a:r>
              <a:rPr lang="en-US" altLang="zh-HK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buSzPct val="60000"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自己整理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</a:p>
          <a:p>
            <a:pPr algn="just">
              <a:buSzPct val="60000"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老師只是協助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endParaRPr lang="zh-HK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73" name="矩形 13"/>
          <p:cNvSpPr>
            <a:spLocks noChangeArrowheads="1"/>
          </p:cNvSpPr>
          <p:nvPr/>
        </p:nvSpPr>
        <p:spPr bwMode="auto">
          <a:xfrm>
            <a:off x="241977" y="298828"/>
            <a:ext cx="7014486" cy="1569660"/>
          </a:xfrm>
          <a:prstGeom prst="rect">
            <a:avLst/>
          </a:prstGeom>
          <a:solidFill>
            <a:srgbClr val="F2E9F3">
              <a:alpha val="35000"/>
            </a:srgbClr>
          </a:solidFill>
          <a:ln>
            <a:noFill/>
          </a:ln>
          <a:effectLst>
            <a:softEdge rad="3175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SzPct val="50000"/>
              <a:buFont typeface="標楷體" panose="03000509000000000000" pitchFamily="65" charset="-120"/>
              <a:buChar char="※"/>
              <a:defRPr/>
            </a:pP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學生主</a:t>
            </a:r>
            <a:r>
              <a:rPr lang="zh-TW" altLang="zh-HK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導的</a:t>
            </a:r>
            <a:r>
              <a:rPr lang="en-US" altLang="zh-HK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的準則是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SzPct val="50000"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自動自覺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地做這件事情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SzPct val="50000"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經常思考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究竟這個活動能否寫進個人自述裏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SzPct val="50000"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當想到有關的事情時就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用一本簿記下來</a:t>
            </a:r>
            <a:endParaRPr lang="zh-HK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557338"/>
            <a:ext cx="6804025" cy="27352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zh-HK" sz="6000" smtClean="0"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zh-HK" sz="7200" smtClean="0">
                <a:solidFill>
                  <a:schemeClr val="tx1"/>
                </a:solidFill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zh-HK" sz="6000" smtClean="0">
                <a:latin typeface="華康POP1體W5" pitchFamily="49" charset="-120"/>
                <a:ea typeface="華康POP1體W5" pitchFamily="49" charset="-120"/>
              </a:rPr>
              <a:t>」</a:t>
            </a:r>
            <a:r>
              <a:rPr lang="en-US" altLang="zh-TW" sz="6000" smtClean="0">
                <a:latin typeface="華康POP1體W5" pitchFamily="49" charset="-120"/>
                <a:ea typeface="華康POP1體W5" pitchFamily="49" charset="-120"/>
              </a:rPr>
              <a:t/>
            </a:r>
            <a:br>
              <a:rPr lang="en-US" altLang="zh-TW" sz="6000" smtClean="0">
                <a:latin typeface="華康POP1體W5" pitchFamily="49" charset="-120"/>
                <a:ea typeface="華康POP1體W5" pitchFamily="49" charset="-120"/>
              </a:rPr>
            </a:br>
            <a:r>
              <a:rPr lang="en-US" altLang="zh-HK" sz="5400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  <a:sym typeface="Wingdings" pitchFamily="2" charset="2"/>
              </a:rPr>
              <a:t> </a:t>
            </a:r>
            <a:r>
              <a:rPr lang="zh-HK" altLang="en-US" sz="5400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</a:rPr>
              <a:t>持續</a:t>
            </a:r>
            <a:r>
              <a:rPr lang="zh-HK" altLang="en-US" sz="5400" b="1" smtClean="0">
                <a:solidFill>
                  <a:srgbClr val="7030A0"/>
                </a:solidFill>
                <a:latin typeface="華康POP1體W5" pitchFamily="49" charset="-120"/>
                <a:ea typeface="華康POP1體W5" pitchFamily="49" charset="-120"/>
                <a:sym typeface="Wingdings" pitchFamily="2" charset="2"/>
              </a:rPr>
              <a:t>發展 </a:t>
            </a:r>
            <a:endParaRPr lang="zh-TW" altLang="en-US" sz="5400" smtClean="0">
              <a:solidFill>
                <a:srgbClr val="7030A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5849" name="矩形 17"/>
          <p:cNvSpPr>
            <a:spLocks noChangeArrowheads="1"/>
          </p:cNvSpPr>
          <p:nvPr/>
        </p:nvSpPr>
        <p:spPr bwMode="auto">
          <a:xfrm>
            <a:off x="3240326" y="358302"/>
            <a:ext cx="5902598" cy="1200329"/>
          </a:xfrm>
          <a:prstGeom prst="rect">
            <a:avLst/>
          </a:prstGeom>
          <a:solidFill>
            <a:srgbClr val="FFC000">
              <a:alpha val="8000"/>
            </a:srgbClr>
          </a:solidFill>
          <a:ln>
            <a:noFill/>
          </a:ln>
          <a:effectLst>
            <a:softEdge rad="31750"/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zh-TW" altLang="zh-HK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較有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主見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Vs 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zh-HK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主見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spcBef>
                <a:spcPct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zh-HK" altLang="en-US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目標清晰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Vs 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比較迷惘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spcBef>
                <a:spcPct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zh-HK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參與許多</a:t>
            </a:r>
            <a:r>
              <a:rPr lang="en-US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OLE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Vs 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r>
              <a:rPr lang="zh-TW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少經歷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467544" y="429747"/>
            <a:ext cx="2613521" cy="625703"/>
          </a:xfrm>
          <a:prstGeom prst="roundRect">
            <a:avLst/>
          </a:prstGeom>
          <a:solidFill>
            <a:srgbClr val="FAFB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zh-HK" altLang="en-US" sz="2400" b="1" dirty="0">
                <a:latin typeface="華康POP1體W5" pitchFamily="49" charset="-120"/>
                <a:ea typeface="華康POP1體W5" pitchFamily="49" charset="-120"/>
              </a:rPr>
              <a:t>照顧學習差異</a:t>
            </a:r>
            <a:endParaRPr lang="zh-HK" altLang="en-US" sz="2400" b="1" dirty="0" smtClean="0">
              <a:ea typeface="新細明體" pitchFamily="18" charset="-120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425574" y="1772816"/>
            <a:ext cx="5629504" cy="1200329"/>
          </a:xfrm>
          <a:prstGeom prst="rect">
            <a:avLst/>
          </a:prstGeom>
          <a:solidFill>
            <a:srgbClr val="FFFF00">
              <a:alpha val="8000"/>
            </a:srgbClr>
          </a:solidFill>
          <a:ln>
            <a:noFill/>
          </a:ln>
          <a:effectLst>
            <a:softEdge rad="31750"/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反思工作紙</a:t>
            </a:r>
            <a:r>
              <a:rPr lang="en-US" altLang="zh-TW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一至中六都適用？</a:t>
            </a:r>
            <a:endParaRPr lang="en-US" altLang="zh-HK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三行橫綫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寫感想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- 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唯一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的選擇</a:t>
            </a:r>
            <a:r>
              <a:rPr lang="zh-HK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5959475" y="3064296"/>
            <a:ext cx="2853953" cy="566737"/>
          </a:xfrm>
          <a:prstGeom prst="roundRect">
            <a:avLst/>
          </a:prstGeom>
          <a:solidFill>
            <a:srgbClr val="FAFB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zh-HK" altLang="en-US" sz="2400" b="1" dirty="0">
                <a:latin typeface="華康POP1體W5" pitchFamily="49" charset="-120"/>
                <a:ea typeface="華康POP1體W5" pitchFamily="49" charset="-120"/>
              </a:rPr>
              <a:t>全校</a:t>
            </a:r>
            <a:r>
              <a:rPr lang="zh-HK" altLang="en-US" sz="2400" b="1" dirty="0" smtClean="0">
                <a:latin typeface="華康POP1體W5" pitchFamily="49" charset="-120"/>
                <a:ea typeface="華康POP1體W5" pitchFamily="49" charset="-120"/>
              </a:rPr>
              <a:t>參與模式</a:t>
            </a:r>
            <a:endParaRPr lang="zh-HK" altLang="en-US" sz="2400" b="1" dirty="0"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1851" y="3717032"/>
            <a:ext cx="8355516" cy="1569660"/>
          </a:xfrm>
          <a:prstGeom prst="rect">
            <a:avLst/>
          </a:prstGeom>
          <a:solidFill>
            <a:srgbClr val="F8FBBB">
              <a:alpha val="40000"/>
            </a:srgb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各科組共同策劃及推行</a:t>
            </a:r>
            <a:r>
              <a:rPr lang="en-US" altLang="zh-TW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</a:p>
          <a:p>
            <a:pPr algn="just">
              <a:buSzPct val="50000"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- OLE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升學及輔導組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IT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組、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電腦科、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中文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科、</a:t>
            </a:r>
            <a:r>
              <a:rPr lang="zh-CN" altLang="zh-HK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英</a:t>
            </a:r>
            <a:endParaRPr lang="en-US" altLang="zh-CN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>
              <a:buSzPct val="50000"/>
              <a:defRPr/>
            </a:pPr>
            <a:r>
              <a:rPr lang="en-US" altLang="zh-CN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CN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文科 </a:t>
            </a:r>
            <a:r>
              <a:rPr lang="en-US" altLang="zh-CN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</a:p>
          <a:p>
            <a:pPr algn="just">
              <a:buSzPct val="50000"/>
              <a:defRPr/>
            </a:pPr>
            <a:r>
              <a:rPr lang="en-US" altLang="zh-CN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- </a:t>
            </a:r>
            <a:r>
              <a:rPr lang="zh-HK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讓</a:t>
            </a:r>
            <a:r>
              <a:rPr lang="en-US" altLang="zh-CN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OLE</a:t>
            </a:r>
            <a:r>
              <a:rPr lang="zh-HK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</a:t>
            </a:r>
            <a:r>
              <a:rPr lang="en-US" altLang="zh-CN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HK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成為全校</a:t>
            </a:r>
            <a:r>
              <a:rPr lang="en-US" altLang="zh-HK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lang="zh-HK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高中學生全人發展課程的一部分</a:t>
            </a:r>
            <a:endParaRPr lang="en-US" altLang="zh-CN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4691" y="5362941"/>
            <a:ext cx="8332676" cy="830997"/>
          </a:xfrm>
          <a:prstGeom prst="rect">
            <a:avLst/>
          </a:prstGeom>
          <a:solidFill>
            <a:srgbClr val="FEE9DE">
              <a:alpha val="37000"/>
            </a:srgb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marL="285750" indent="-285750" algn="just">
              <a:buSzPct val="50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學生主動、主導建立</a:t>
            </a:r>
            <a:r>
              <a:rPr lang="en-US" altLang="zh-HK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 </a:t>
            </a:r>
            <a:r>
              <a:rPr lang="zh-HK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，多</a:t>
            </a:r>
            <a:r>
              <a:rPr lang="zh-TW" altLang="zh-HK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跟同學討論</a:t>
            </a:r>
            <a:r>
              <a:rPr lang="zh-TW" altLang="en-US" sz="2400" b="1" dirty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、彼此分享學習經歷、故事</a:t>
            </a:r>
            <a:endParaRPr lang="zh-HK" altLang="en-US" sz="2400" dirty="0">
              <a:solidFill>
                <a:srgbClr val="1E17A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7894" name="矩形 1"/>
          <p:cNvSpPr>
            <a:spLocks noChangeArrowheads="1"/>
          </p:cNvSpPr>
          <p:nvPr/>
        </p:nvSpPr>
        <p:spPr bwMode="auto">
          <a:xfrm>
            <a:off x="431844" y="1597729"/>
            <a:ext cx="8343676" cy="3662541"/>
          </a:xfrm>
          <a:prstGeom prst="rect">
            <a:avLst/>
          </a:prstGeom>
          <a:solidFill>
            <a:srgbClr val="CFE1E7">
              <a:alpha val="71000"/>
            </a:srgbClr>
          </a:solidFill>
          <a:ln>
            <a:noFill/>
          </a:ln>
          <a:effectLst>
            <a:softEdge rad="31750"/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學校每一年在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中一至中五年尾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都會幫助我們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回憶這一年來究竟做過些什麼</a:t>
            </a:r>
            <a:r>
              <a:rPr lang="en-US" altLang="zh-TW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 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老師輸入一些團體性的活動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en-US" altLang="zh-TW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我們自己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不是團體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性的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- 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在活動旁邊有一欄叫感想，讓我們寫</a:t>
            </a:r>
            <a:r>
              <a:rPr lang="en-US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20-30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字的感想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- 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我們在網上</a:t>
            </a:r>
            <a:r>
              <a:rPr lang="en-US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e-class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看看自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所參與的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>
              <a:spcBef>
                <a:spcPct val="0"/>
              </a:spcBef>
              <a:buSzPct val="50000"/>
              <a:buFont typeface="Wingdings" panose="05000000000000000000" pitchFamily="2" charset="2"/>
              <a:buChar char="Ø"/>
              <a:defRPr/>
            </a:pP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中五寫</a:t>
            </a:r>
            <a:r>
              <a:rPr lang="en-US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的時候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，我們就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可以參考這些感想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看看我們這</a:t>
            </a:r>
            <a:r>
              <a:rPr lang="en-US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年參與過什麼活動</a:t>
            </a:r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sz="2400" b="1" dirty="0" smtClean="0">
                <a:solidFill>
                  <a:srgbClr val="1E17A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選擇一些有意義的活動來寫</a:t>
            </a:r>
            <a:endParaRPr lang="en-US" altLang="zh-TW" sz="2400" b="1" dirty="0" smtClean="0">
              <a:solidFill>
                <a:srgbClr val="1E17A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ct val="0"/>
              </a:spcBef>
              <a:buSzPct val="50000"/>
              <a:buFontTx/>
              <a:buNone/>
              <a:defRPr/>
            </a:pPr>
            <a:endParaRPr lang="zh-HK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431493" y="616024"/>
            <a:ext cx="3141787" cy="566737"/>
          </a:xfrm>
          <a:prstGeom prst="roundRect">
            <a:avLst/>
          </a:prstGeom>
          <a:solidFill>
            <a:srgbClr val="FAFB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zh-HK" altLang="en-US" sz="2400" b="1" dirty="0">
                <a:latin typeface="華康POP1體W5" pitchFamily="49" charset="-120"/>
                <a:ea typeface="華康POP1體W5" pitchFamily="49" charset="-120"/>
              </a:rPr>
              <a:t>從小培養</a:t>
            </a:r>
            <a:r>
              <a:rPr lang="zh-TW" altLang="en-US" sz="2400" b="1" dirty="0">
                <a:latin typeface="華康POP1體W5" pitchFamily="49" charset="-120"/>
                <a:ea typeface="華康POP1體W5" pitchFamily="49" charset="-120"/>
              </a:rPr>
              <a:t>反思習慣</a:t>
            </a:r>
            <a:endParaRPr lang="en-US" altLang="zh-HK" sz="2400" b="1" dirty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34825" name="矩形 14"/>
          <p:cNvSpPr>
            <a:spLocks noChangeArrowheads="1"/>
          </p:cNvSpPr>
          <p:nvPr/>
        </p:nvSpPr>
        <p:spPr bwMode="auto">
          <a:xfrm>
            <a:off x="5959475" y="6386513"/>
            <a:ext cx="3024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100" b="1">
                <a:ea typeface="新細明體" charset="-120"/>
              </a:rPr>
              <a:t>SLP Review Study 2014/15 - Student </a:t>
            </a:r>
            <a:r>
              <a:rPr lang="en-US" altLang="zh-TW" sz="1100" b="1">
                <a:ea typeface="新細明體" charset="-120"/>
              </a:rPr>
              <a:t>FGIs </a:t>
            </a:r>
            <a:endParaRPr lang="zh-HK" altLang="en-US" sz="1100" b="1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07375" cy="61928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zh-HK" sz="1200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- </a:t>
            </a:r>
            <a:r>
              <a:rPr lang="zh-HK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豈止一張成績表</a:t>
            </a:r>
            <a:r>
              <a:rPr lang="en-US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! </a:t>
            </a:r>
          </a:p>
          <a:p>
            <a:pPr eaLnBrk="1" hangingPunct="1">
              <a:buFontTx/>
              <a:buNone/>
              <a:defRPr/>
            </a:pPr>
            <a:endParaRPr lang="zh-TW" altLang="zh-HK" sz="1200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-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HK" i="1" dirty="0" smtClean="0">
                <a:latin typeface="華康POP1體W5" pitchFamily="49" charset="-120"/>
                <a:ea typeface="華康POP1體W5" pitchFamily="49" charset="-120"/>
              </a:rPr>
              <a:t>       </a:t>
            </a:r>
            <a:r>
              <a:rPr lang="zh-HK" altLang="zh-HK" i="1" dirty="0" smtClean="0">
                <a:latin typeface="華康POP1體W5" pitchFamily="49" charset="-120"/>
                <a:ea typeface="華康POP1體W5" pitchFamily="49" charset="-120"/>
              </a:rPr>
              <a:t>不要</a:t>
            </a:r>
            <a:r>
              <a:rPr lang="zh-HK" altLang="zh-HK" i="1" dirty="0">
                <a:latin typeface="華康POP1體W5" pitchFamily="49" charset="-120"/>
                <a:ea typeface="華康POP1體W5" pitchFamily="49" charset="-120"/>
              </a:rPr>
              <a:t>忘記背後，亦須努力</a:t>
            </a:r>
            <a:r>
              <a:rPr lang="zh-HK" altLang="en-US" i="1" dirty="0" smtClean="0">
                <a:latin typeface="華康POP1體W5" pitchFamily="49" charset="-120"/>
                <a:ea typeface="華康POP1體W5" pitchFamily="49" charset="-120"/>
              </a:rPr>
              <a:t>改進向</a:t>
            </a:r>
            <a:r>
              <a:rPr lang="zh-HK" altLang="zh-HK" i="1" dirty="0" smtClean="0">
                <a:latin typeface="華康POP1體W5" pitchFamily="49" charset="-120"/>
                <a:ea typeface="華康POP1體W5" pitchFamily="49" charset="-120"/>
              </a:rPr>
              <a:t>前，</a:t>
            </a:r>
            <a:r>
              <a:rPr lang="en-US" altLang="zh-HK" i="1" dirty="0" smtClean="0">
                <a:latin typeface="華康POP1體W5" pitchFamily="49" charset="-120"/>
                <a:ea typeface="華康POP1體W5" pitchFamily="49" charset="-12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altLang="zh-HK" i="1" dirty="0" smtClean="0">
                <a:latin typeface="華康POP1體W5" pitchFamily="49" charset="-120"/>
                <a:ea typeface="華康POP1體W5" pitchFamily="49" charset="-120"/>
              </a:rPr>
              <a:t>             </a:t>
            </a:r>
            <a:r>
              <a:rPr lang="zh-HK" altLang="zh-HK" i="1" dirty="0" smtClean="0">
                <a:latin typeface="華康POP1體W5" pitchFamily="49" charset="-120"/>
                <a:ea typeface="華康POP1體W5" pitchFamily="49" charset="-120"/>
              </a:rPr>
              <a:t>找對標竿，才向著目標直跑！</a:t>
            </a:r>
            <a:endParaRPr lang="en-US" altLang="zh-HK" i="1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TW" sz="1200" dirty="0" smtClean="0">
                <a:latin typeface="華康POP1體W5" pitchFamily="49" charset="-120"/>
                <a:ea typeface="華康POP1體W5" pitchFamily="49" charset="-120"/>
              </a:rPr>
              <a:t> </a:t>
            </a:r>
            <a:endParaRPr lang="zh-TW" altLang="zh-HK" sz="1200" dirty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- </a:t>
            </a:r>
            <a:r>
              <a:rPr lang="zh-HK" altLang="en-US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「學生」</a:t>
            </a:r>
            <a:r>
              <a:rPr lang="zh-HK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zh-HK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學習概覽</a:t>
            </a:r>
            <a:endParaRPr lang="en-US" altLang="zh-TW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1200" dirty="0" smtClean="0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zh-TW" altLang="zh-HK" dirty="0" smtClean="0"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- </a:t>
            </a:r>
            <a:r>
              <a:rPr lang="zh-HK" altLang="en-US" dirty="0" smtClean="0">
                <a:latin typeface="華康POP1體W5" pitchFamily="49" charset="-120"/>
                <a:ea typeface="華康POP1體W5" pitchFamily="49" charset="-120"/>
              </a:rPr>
              <a:t>照顧</a:t>
            </a:r>
            <a:r>
              <a:rPr lang="zh-HK" altLang="en-US" dirty="0">
                <a:latin typeface="華康POP1體W5" pitchFamily="49" charset="-120"/>
                <a:ea typeface="華康POP1體W5" pitchFamily="49" charset="-120"/>
              </a:rPr>
              <a:t>學習</a:t>
            </a:r>
            <a:r>
              <a:rPr lang="zh-HK" altLang="en-US" dirty="0" smtClean="0">
                <a:latin typeface="華康POP1體W5" pitchFamily="49" charset="-120"/>
                <a:ea typeface="華康POP1體W5" pitchFamily="49" charset="-120"/>
              </a:rPr>
              <a:t>差異</a:t>
            </a:r>
            <a:endParaRPr lang="en-US" altLang="zh-HK" dirty="0" smtClean="0">
              <a:latin typeface="華康POP1體W5" pitchFamily="49" charset="-120"/>
              <a:ea typeface="華康POP1體W5" pitchFamily="49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HK" dirty="0">
                <a:latin typeface="華康POP1體W5" pitchFamily="49" charset="-120"/>
                <a:ea typeface="華康POP1體W5" pitchFamily="49" charset="-120"/>
              </a:rPr>
              <a:t> 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                   </a:t>
            </a:r>
            <a:r>
              <a:rPr lang="zh-HK" altLang="en-US" dirty="0" smtClean="0">
                <a:latin typeface="華康POP1體W5" pitchFamily="49" charset="-120"/>
                <a:ea typeface="華康POP1體W5" pitchFamily="49" charset="-120"/>
              </a:rPr>
              <a:t>全</a:t>
            </a:r>
            <a:r>
              <a:rPr lang="zh-HK" altLang="en-US" dirty="0">
                <a:latin typeface="華康POP1體W5" pitchFamily="49" charset="-120"/>
                <a:ea typeface="華康POP1體W5" pitchFamily="49" charset="-120"/>
              </a:rPr>
              <a:t>校參與</a:t>
            </a:r>
            <a:r>
              <a:rPr lang="zh-HK" altLang="en-US" dirty="0" smtClean="0">
                <a:latin typeface="華康POP1體W5" pitchFamily="49" charset="-120"/>
                <a:ea typeface="華康POP1體W5" pitchFamily="49" charset="-120"/>
              </a:rPr>
              <a:t>模式</a:t>
            </a:r>
            <a:endParaRPr lang="en-US" altLang="zh-HK" dirty="0" smtClean="0">
              <a:latin typeface="華康POP1體W5" pitchFamily="49" charset="-120"/>
              <a:ea typeface="華康POP1體W5" pitchFamily="49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HK" dirty="0">
                <a:latin typeface="華康POP1體W5" pitchFamily="49" charset="-120"/>
                <a:ea typeface="華康POP1體W5" pitchFamily="49" charset="-120"/>
              </a:rPr>
              <a:t> </a:t>
            </a:r>
            <a:r>
              <a:rPr lang="en-US" altLang="zh-HK" dirty="0" smtClean="0">
                <a:latin typeface="華康POP1體W5" pitchFamily="49" charset="-120"/>
                <a:ea typeface="華康POP1體W5" pitchFamily="49" charset="-120"/>
              </a:rPr>
              <a:t>                   </a:t>
            </a:r>
            <a:r>
              <a:rPr lang="zh-HK" altLang="en-US" dirty="0" smtClean="0">
                <a:latin typeface="華康POP1體W5" pitchFamily="49" charset="-120"/>
                <a:ea typeface="華康POP1體W5" pitchFamily="49" charset="-120"/>
              </a:rPr>
              <a:t>從小</a:t>
            </a:r>
            <a:r>
              <a:rPr lang="zh-HK" altLang="en-US" dirty="0">
                <a:latin typeface="華康POP1體W5" pitchFamily="49" charset="-120"/>
                <a:ea typeface="華康POP1體W5" pitchFamily="49" charset="-120"/>
              </a:rPr>
              <a:t>培養</a:t>
            </a:r>
            <a:r>
              <a:rPr lang="zh-TW" altLang="en-US" dirty="0"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TW" altLang="en-US" dirty="0" smtClean="0">
                <a:latin typeface="華康POP1體W5" pitchFamily="49" charset="-120"/>
                <a:ea typeface="華康POP1體W5" pitchFamily="49" charset="-120"/>
              </a:rPr>
              <a:t>習慣</a:t>
            </a:r>
            <a:endParaRPr lang="en-US" altLang="zh-HK" dirty="0" smtClean="0">
              <a:ea typeface="新細明體" panose="02020500000000000000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HK" sz="2800" dirty="0" smtClean="0">
                <a:ea typeface="新細明體" panose="02020500000000000000" pitchFamily="18" charset="-120"/>
              </a:rPr>
              <a:t> </a:t>
            </a:r>
            <a:endParaRPr lang="en-US" altLang="zh-HK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HK" smtClean="0">
                <a:latin typeface="華康POP1體W5" pitchFamily="49" charset="-120"/>
                <a:ea typeface="華康POP1體W5" pitchFamily="49" charset="-120"/>
              </a:rPr>
              <a:t>1.</a:t>
            </a:r>
            <a:r>
              <a:rPr lang="zh-TW" altLang="zh-HK" smtClean="0">
                <a:latin typeface="華康POP1體W5" pitchFamily="49" charset="-120"/>
                <a:ea typeface="華康POP1體W5" pitchFamily="49" charset="-120"/>
              </a:rPr>
              <a:t>「學生學習概覽」</a:t>
            </a:r>
            <a:r>
              <a:rPr lang="en-US" altLang="zh-HK" smtClean="0">
                <a:latin typeface="華康POP1體W5" pitchFamily="49" charset="-120"/>
                <a:ea typeface="華康POP1體W5" pitchFamily="49" charset="-120"/>
              </a:rPr>
              <a:t>- </a:t>
            </a:r>
            <a:br>
              <a:rPr lang="en-US" altLang="zh-HK" smtClean="0">
                <a:latin typeface="華康POP1體W5" pitchFamily="49" charset="-120"/>
                <a:ea typeface="華康POP1體W5" pitchFamily="49" charset="-120"/>
              </a:rPr>
            </a:br>
            <a:r>
              <a:rPr lang="en-US" altLang="zh-HK" smtClean="0">
                <a:latin typeface="華康POP1體W5" pitchFamily="49" charset="-120"/>
                <a:ea typeface="華康POP1體W5" pitchFamily="49" charset="-120"/>
              </a:rPr>
              <a:t>             </a:t>
            </a:r>
            <a:r>
              <a:rPr lang="zh-HK" altLang="zh-HK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又多一張成績表</a:t>
            </a:r>
            <a:r>
              <a:rPr lang="zh-HK" altLang="zh-HK" smtClean="0">
                <a:latin typeface="華康POP1體W5" pitchFamily="49" charset="-120"/>
                <a:ea typeface="華康POP1體W5" pitchFamily="49" charset="-120"/>
              </a:rPr>
              <a:t>？</a:t>
            </a:r>
            <a:endParaRPr lang="zh-HK" altLang="zh-HK" smtClean="0">
              <a:solidFill>
                <a:schemeClr val="tx1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82621"/>
            <a:ext cx="9144000" cy="3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63500"/>
          </a:effectLst>
        </p:spPr>
      </p:pic>
      <p:sp>
        <p:nvSpPr>
          <p:cNvPr id="10" name="矩形 21"/>
          <p:cNvSpPr>
            <a:spLocks noChangeArrowheads="1"/>
          </p:cNvSpPr>
          <p:nvPr/>
        </p:nvSpPr>
        <p:spPr bwMode="auto">
          <a:xfrm>
            <a:off x="2005013" y="4689475"/>
            <a:ext cx="71453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zh-TW" altLang="en-US" sz="2400">
                <a:latin typeface="華康POP1體W5" pitchFamily="49" charset="-120"/>
                <a:ea typeface="華康POP1體W5" pitchFamily="49" charset="-120"/>
              </a:rPr>
              <a:t> </a:t>
            </a:r>
            <a:r>
              <a:rPr lang="zh-TW" altLang="en-US" sz="2400" b="1">
                <a:latin typeface="華康POP1體W5" pitchFamily="49" charset="-120"/>
                <a:ea typeface="華康POP1體W5" pitchFamily="49" charset="-120"/>
              </a:rPr>
              <a:t>加深自我認識、建立前路觀</a:t>
            </a:r>
            <a:endParaRPr lang="en-US" altLang="zh-TW" sz="2400" b="1"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zh-TW" sz="900" b="1"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zh-HK" altLang="en-US" sz="2400" b="1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 培養</a:t>
            </a:r>
            <a:r>
              <a:rPr lang="zh-TW" altLang="en-US" sz="2400" b="1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反思、自我管理及自主學習的能力</a:t>
            </a:r>
            <a:endParaRPr lang="en-US" altLang="zh-TW" sz="2400" b="1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zh-TW" sz="800" b="1">
              <a:solidFill>
                <a:srgbClr val="1E17A9"/>
              </a:solidFill>
              <a:latin typeface="華康POP1體W5" pitchFamily="49" charset="-120"/>
              <a:ea typeface="華康POP1體W5" pitchFamily="49" charset="-12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zh-TW" altLang="en-US" sz="2400" b="1">
                <a:latin typeface="華康POP1體W5" pitchFamily="49" charset="-120"/>
                <a:ea typeface="華康POP1體W5" pitchFamily="49" charset="-120"/>
              </a:rPr>
              <a:t> 提升早作準備的意識、學懂及早規劃自己的未來</a:t>
            </a:r>
            <a:endParaRPr lang="en-US" altLang="zh-TW" sz="2400" b="1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>
              <a:ea typeface="新細明體" charset="-120"/>
            </a:endParaRPr>
          </a:p>
        </p:txBody>
      </p:sp>
      <p:sp>
        <p:nvSpPr>
          <p:cNvPr id="20" name="圓角矩形 37"/>
          <p:cNvSpPr>
            <a:spLocks noChangeArrowheads="1"/>
          </p:cNvSpPr>
          <p:nvPr/>
        </p:nvSpPr>
        <p:spPr bwMode="auto">
          <a:xfrm>
            <a:off x="2641600" y="3593066"/>
            <a:ext cx="6045200" cy="1250950"/>
          </a:xfrm>
          <a:prstGeom prst="roundRect">
            <a:avLst>
              <a:gd name="adj" fmla="val 16667"/>
            </a:avLst>
          </a:prstGeom>
          <a:solidFill>
            <a:srgbClr val="FEE9DE"/>
          </a:solidFill>
          <a:ln>
            <a:noFill/>
          </a:ln>
          <a:effectLst>
            <a:softEdge rad="127000"/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 smtClean="0">
                <a:latin typeface="華康POP1體W5" pitchFamily="49" charset="-120"/>
                <a:ea typeface="華康POP1體W5" pitchFamily="49" charset="-120"/>
              </a:rPr>
              <a:t>讓「</a:t>
            </a:r>
            <a:r>
              <a:rPr lang="zh-TW" altLang="en-US" sz="2800" b="1" dirty="0" smtClean="0">
                <a:solidFill>
                  <a:srgbClr val="1E17A9"/>
                </a:solidFill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en-US" sz="2800" b="1" dirty="0" smtClean="0">
                <a:latin typeface="華康POP1體W5" pitchFamily="49" charset="-120"/>
                <a:ea typeface="華康POP1體W5" pitchFamily="49" charset="-120"/>
              </a:rPr>
              <a:t>」成為</a:t>
            </a:r>
            <a:endParaRPr lang="en-US" altLang="zh-TW" sz="2800" b="1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 smtClean="0">
                <a:latin typeface="華康POP1體W5" pitchFamily="49" charset="-120"/>
                <a:ea typeface="華康POP1體W5" pitchFamily="49" charset="-120"/>
              </a:rPr>
              <a:t>        協助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學生反思</a:t>
            </a:r>
            <a:r>
              <a:rPr lang="zh-TW" altLang="en-US" sz="2800" b="1" dirty="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學習工具</a:t>
            </a:r>
            <a:endParaRPr lang="en-US" altLang="zh-TW" sz="2800" b="1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7751">
            <a:off x="5941027" y="1532768"/>
            <a:ext cx="2185087" cy="1211249"/>
          </a:xfrm>
          <a:prstGeom prst="rect">
            <a:avLst/>
          </a:prstGeom>
        </p:spPr>
      </p:pic>
      <p:grpSp>
        <p:nvGrpSpPr>
          <p:cNvPr id="2" name="群組 18"/>
          <p:cNvGrpSpPr>
            <a:grpSpLocks/>
          </p:cNvGrpSpPr>
          <p:nvPr/>
        </p:nvGrpSpPr>
        <p:grpSpPr bwMode="auto">
          <a:xfrm>
            <a:off x="2316163" y="2393950"/>
            <a:ext cx="6143625" cy="1023938"/>
            <a:chOff x="2316804" y="2394651"/>
            <a:chExt cx="6143628" cy="1022851"/>
          </a:xfrm>
        </p:grpSpPr>
        <p:pic>
          <p:nvPicPr>
            <p:cNvPr id="36877" name="圖片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84"/>
            <a:stretch>
              <a:fillRect/>
            </a:stretch>
          </p:blipFill>
          <p:spPr bwMode="auto">
            <a:xfrm>
              <a:off x="2316804" y="2394651"/>
              <a:ext cx="3000375" cy="102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圖片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r="41489" b="32884"/>
            <a:stretch>
              <a:fillRect/>
            </a:stretch>
          </p:blipFill>
          <p:spPr bwMode="auto">
            <a:xfrm>
              <a:off x="5048649" y="2564904"/>
              <a:ext cx="1755599" cy="85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圖片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1" r="42355" b="32884"/>
            <a:stretch>
              <a:fillRect/>
            </a:stretch>
          </p:blipFill>
          <p:spPr bwMode="auto">
            <a:xfrm>
              <a:off x="6730879" y="2492896"/>
              <a:ext cx="1729553" cy="91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59038"/>
            <a:ext cx="23685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1750"/>
            <a:ext cx="2592388" cy="660400"/>
          </a:xfrm>
        </p:spPr>
        <p:txBody>
          <a:bodyPr/>
          <a:lstStyle/>
          <a:p>
            <a:pPr algn="l" eaLnBrk="1" hangingPunct="1"/>
            <a:r>
              <a:rPr lang="zh-HK" altLang="en-US" sz="2800" smtClean="0">
                <a:latin typeface="華康POP1體W5" pitchFamily="49" charset="-120"/>
                <a:ea typeface="華康POP1體W5" pitchFamily="49" charset="-120"/>
              </a:rPr>
              <a:t>中六同學們說</a:t>
            </a:r>
            <a:r>
              <a:rPr lang="en-US" altLang="zh-HK" sz="2800" smtClean="0">
                <a:latin typeface="華康POP1體W5" pitchFamily="49" charset="-120"/>
                <a:ea typeface="華康POP1體W5" pitchFamily="49" charset="-120"/>
              </a:rPr>
              <a:t>:</a:t>
            </a:r>
            <a:endParaRPr lang="zh-HK" altLang="zh-HK" sz="2800" smtClean="0">
              <a:solidFill>
                <a:schemeClr val="tx1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4708427" y="188912"/>
            <a:ext cx="4313336" cy="3096071"/>
          </a:xfrm>
          <a:prstGeom prst="wedgeRoundRectCallout">
            <a:avLst>
              <a:gd name="adj1" fmla="val 12055"/>
              <a:gd name="adj2" fmla="val 68609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</a:t>
            </a:r>
            <a:r>
              <a:rPr lang="zh-TW" altLang="zh-HK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回顧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en-US" altLang="zh-TW" sz="2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讓我留下一個</a:t>
            </a:r>
            <a:r>
              <a:rPr lang="zh-CN" altLang="zh-HK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CN" altLang="zh-HK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回憶</a:t>
            </a:r>
            <a:endParaRPr lang="en-US" altLang="zh-CN" sz="2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高中生涯，我有</a:t>
            </a:r>
            <a:r>
              <a:rPr lang="zh-TW" altLang="zh-HK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很多經歷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都是慢慢累積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填入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，對我來説是</a:t>
            </a:r>
            <a:r>
              <a:rPr lang="zh-TW" altLang="zh-HK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高中生涯的一個總結</a:t>
            </a:r>
            <a:endParaRPr lang="en-US" altLang="zh-TW" sz="16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zh-TW" sz="16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zh-TW" sz="16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zh-TW" altLang="zh-HK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zh-TW" altLang="zh-HK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圓角矩形圖說文字 1"/>
          <p:cNvSpPr/>
          <p:nvPr/>
        </p:nvSpPr>
        <p:spPr bwMode="auto">
          <a:xfrm>
            <a:off x="314400" y="3931365"/>
            <a:ext cx="4662900" cy="1732105"/>
          </a:xfrm>
          <a:prstGeom prst="wedgeRoundRectCallout">
            <a:avLst>
              <a:gd name="adj1" fmla="val 59350"/>
              <a:gd name="adj2" fmla="val 62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TW" altLang="zh-HK" sz="2000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對升讀大學和將來就業有用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，在大學面試時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問到</a:t>
            </a:r>
            <a:r>
              <a:rPr lang="zh-TW" altLang="zh-HK" sz="2000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關於自己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的問題時，我都不會一無所知</a:t>
            </a:r>
          </a:p>
        </p:txBody>
      </p:sp>
      <p:sp>
        <p:nvSpPr>
          <p:cNvPr id="5129" name="矩形 7"/>
          <p:cNvSpPr>
            <a:spLocks noChangeArrowheads="1"/>
          </p:cNvSpPr>
          <p:nvPr/>
        </p:nvSpPr>
        <p:spPr bwMode="auto">
          <a:xfrm>
            <a:off x="5380038" y="6303963"/>
            <a:ext cx="37449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400" b="1">
                <a:ea typeface="新細明體" charset="-120"/>
              </a:rPr>
              <a:t>SLP Review Study 2014/15 - Student </a:t>
            </a:r>
            <a:r>
              <a:rPr lang="en-US" altLang="zh-TW" sz="1400" b="1">
                <a:ea typeface="新細明體" charset="-120"/>
              </a:rPr>
              <a:t>FGIs </a:t>
            </a:r>
            <a:endParaRPr lang="zh-HK" altLang="en-US" sz="1400" b="1">
              <a:ea typeface="新細明體" charset="-120"/>
            </a:endParaRPr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107504" y="736730"/>
            <a:ext cx="4392613" cy="2980301"/>
          </a:xfrm>
          <a:prstGeom prst="wedgeRoundRectCallout">
            <a:avLst>
              <a:gd name="adj1" fmla="val 59349"/>
              <a:gd name="adj2" fmla="val 60886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紀錄了很多中學生涯</a:t>
            </a:r>
            <a:r>
              <a:rPr lang="zh-TW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參加過的活動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做過的一些事</a:t>
            </a:r>
            <a:endParaRPr lang="en-US" altLang="zh-TW" sz="20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defRPr/>
            </a:pPr>
            <a:endParaRPr lang="en-US" altLang="zh-TW" sz="2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將中學生涯</a:t>
            </a:r>
            <a:r>
              <a:rPr lang="zh-CN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最有意義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CN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最有價值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的兩三項事情記錄下來</a:t>
            </a:r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SLP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讓我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們記得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年來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一些</a:t>
            </a:r>
            <a:r>
              <a:rPr lang="zh-CN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深刻的活動</a:t>
            </a:r>
            <a:endParaRPr lang="zh-TW" altLang="zh-HK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defRPr/>
            </a:pPr>
            <a:endParaRPr lang="en-US" altLang="zh-CN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33" name="Picture 16" descr="discussion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3789363"/>
            <a:ext cx="39322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2"/>
          <p:cNvGrpSpPr>
            <a:grpSpLocks/>
          </p:cNvGrpSpPr>
          <p:nvPr/>
        </p:nvGrpSpPr>
        <p:grpSpPr bwMode="auto">
          <a:xfrm>
            <a:off x="119062" y="524856"/>
            <a:ext cx="8799513" cy="5251450"/>
            <a:chOff x="366545" y="2155576"/>
            <a:chExt cx="8798140" cy="5251825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流程圖: 打孔紙帶 11"/>
            <p:cNvSpPr>
              <a:spLocks noChangeArrowheads="1"/>
            </p:cNvSpPr>
            <p:nvPr/>
          </p:nvSpPr>
          <p:spPr bwMode="auto">
            <a:xfrm>
              <a:off x="366545" y="2155576"/>
              <a:ext cx="8798140" cy="5251825"/>
            </a:xfrm>
            <a:prstGeom prst="flowChartPunchedTape">
              <a:avLst/>
            </a:prstGeom>
            <a:gradFill flip="none" rotWithShape="1">
              <a:gsLst>
                <a:gs pos="0">
                  <a:srgbClr val="FFFFCC">
                    <a:shade val="30000"/>
                    <a:satMod val="115000"/>
                  </a:srgbClr>
                </a:gs>
                <a:gs pos="50000">
                  <a:srgbClr val="FFFFCC">
                    <a:shade val="67500"/>
                    <a:satMod val="115000"/>
                  </a:srgbClr>
                </a:gs>
                <a:gs pos="100000">
                  <a:srgbClr val="FFFF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algn="ctr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zh-CN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zh-HK" sz="3600" b="1" dirty="0" smtClean="0">
                  <a:solidFill>
                    <a:srgbClr val="7030A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記錄</a:t>
              </a:r>
              <a:r>
                <a:rPr lang="zh-CN" altLang="en-US" sz="3600" b="1" dirty="0" smtClean="0">
                  <a:solidFill>
                    <a:srgbClr val="7030A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總結</a:t>
              </a:r>
              <a:r>
                <a:rPr lang="zh-TW" altLang="en-US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CN" altLang="zh-HK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回憶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sz="3600" b="1" dirty="0" smtClean="0">
                  <a:solidFill>
                    <a:schemeClr val="accent1">
                      <a:lumMod val="50000"/>
                    </a:schemeClr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回顧</a:t>
              </a:r>
              <a:endParaRPr lang="en-US" altLang="zh-TW" sz="3600" b="1" dirty="0" smtClean="0">
                <a:solidFill>
                  <a:schemeClr val="accent1">
                    <a:lumMod val="50000"/>
                  </a:schemeClr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zh-HK" sz="3600" dirty="0" smtClean="0">
                  <a:latin typeface="華康POP1體W5" pitchFamily="49" charset="-120"/>
                  <a:ea typeface="華康POP1體W5" pitchFamily="49" charset="-120"/>
                </a:rPr>
                <a:t>活動</a:t>
              </a:r>
              <a:r>
                <a:rPr lang="zh-TW" altLang="en-US" sz="3600" dirty="0" smtClean="0">
                  <a:latin typeface="華康POP1體W5" pitchFamily="49" charset="-120"/>
                  <a:ea typeface="華康POP1體W5" pitchFamily="49" charset="-120"/>
                </a:rPr>
                <a:t>、</a:t>
              </a:r>
              <a:r>
                <a:rPr lang="zh-TW" altLang="zh-HK" sz="3600" dirty="0" smtClean="0">
                  <a:latin typeface="華康POP1體W5" pitchFamily="49" charset="-120"/>
                  <a:ea typeface="華康POP1體W5" pitchFamily="49" charset="-120"/>
                </a:rPr>
                <a:t>經歷</a:t>
              </a:r>
              <a:r>
                <a:rPr lang="zh-TW" altLang="en-US" sz="3600" dirty="0" smtClean="0">
                  <a:latin typeface="華康POP1體W5" pitchFamily="49" charset="-120"/>
                  <a:ea typeface="華康POP1體W5" pitchFamily="49" charset="-120"/>
                </a:rPr>
                <a:t>、</a:t>
              </a:r>
              <a:r>
                <a:rPr lang="zh-TW" altLang="zh-HK" sz="3600" dirty="0" smtClean="0">
                  <a:latin typeface="華康POP1體W5" pitchFamily="49" charset="-120"/>
                  <a:ea typeface="華康POP1體W5" pitchFamily="49" charset="-120"/>
                </a:rPr>
                <a:t>關於自己</a:t>
              </a:r>
              <a:endParaRPr lang="en-US" altLang="zh-TW" sz="3600" dirty="0" smtClean="0">
                <a:latin typeface="華康POP1體W5" pitchFamily="49" charset="-120"/>
                <a:ea typeface="華康POP1體W5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zh-HK" sz="3600" b="1" dirty="0" smtClean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升讀大學</a:t>
              </a:r>
              <a:r>
                <a:rPr lang="zh-TW" altLang="en-US" sz="3600" b="1" dirty="0" smtClean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sz="3600" b="1" dirty="0" smtClean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將來就業</a:t>
              </a:r>
              <a:endParaRPr lang="en-US" altLang="zh-TW" sz="3600" b="1" dirty="0" smtClean="0">
                <a:solidFill>
                  <a:srgbClr val="00B05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en-US" sz="3600" dirty="0" smtClean="0">
                <a:solidFill>
                  <a:srgbClr val="1E17A9"/>
                </a:solidFill>
                <a:ea typeface="新細明體" pitchFamily="18" charset="-120"/>
              </a:endParaRPr>
            </a:p>
          </p:txBody>
        </p:sp>
        <p:sp>
          <p:nvSpPr>
            <p:cNvPr id="7182" name="矩形 16"/>
            <p:cNvSpPr>
              <a:spLocks noChangeArrowheads="1"/>
            </p:cNvSpPr>
            <p:nvPr/>
          </p:nvSpPr>
          <p:spPr bwMode="auto">
            <a:xfrm>
              <a:off x="4925596" y="2871788"/>
              <a:ext cx="3894138" cy="9239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zh-HK" sz="3600" smtClean="0">
                  <a:latin typeface="華康POP1體W5" pitchFamily="49" charset="-120"/>
                  <a:ea typeface="華康POP1體W5" pitchFamily="49" charset="-120"/>
                </a:rPr>
                <a:t>「學生學習概覽」</a:t>
              </a:r>
              <a:endParaRPr lang="zh-HK" altLang="en-US" sz="3600" smtClean="0"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1588" y="-49213"/>
            <a:ext cx="9124950" cy="690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6147" name="AutoShape 5" descr="data:image/jpeg;base64,/9j/4AAQSkZJRgABAQAAAQABAAD/2wCEAAkGBxQTEhUUEhQVFhUXFh0YGRgXFxggGBsfHxkXGxgfHB8dHyggHCAlHxgaITIiJykrLi8uHB8zODMsNygtLiwBCgoKDAwNDgwMDjcZFBkrMiwrKysrLCsrKysrLCsrKysrKysrLCwrKysrKysrKysrLCsrKywrKysrKysrKysrK//AABEIAKcBLQMBIgACEQEDEQH/xAAcAAACAgMBAQAAAAAAAAAAAAAABgUHAQIEAwj/xABJEAACAQIEAgYGBggEBQMFAAABAgMAEQQFEiEGMQcTIkFRYRQycYGRoSNCUmJykhUzQ4KiscHCCCRT0TRjg7Lwc+HiFkRUZJP/xAAVAQEBAAAAAAAAAAAAAAAAAAAAAf/EABQRAQAAAAAAAAAAAAAAAAAAAAD/2gAMAwEAAhEDEQA/ALxooooCiiigKKwTSxn/ABIscbtrEcSC7Sn+3/zfuoJvHZpHF6zb/ZG5qIm4lb6kXvY/02pbyDLcXjvptRwmGbdOyrYmUdzHWCqA8xsT/OpXMst9HdFDs6up3bTqutuekAbg9wHKg7I+JpB60QI+6bH53B+IqZyvNopwdB7S+sjbOt+Vx4eYuDY2NKRWuXFQPtJC2iaPdG7j4qw70bkR7xYgEBYtFLuScYQTxq7XiPJg42VgbOpbkLEEXNr7eNMINBmiiigKKKKAooooCiiigKKKKAoqPzrOIsLHrlJ3NkRAWkkbuVFG7MfAVWeZ57isdIY11qB/9vE+hVG3/Ey/rFaxv1YUA221c6C3KKoHiYYrLooZutlRuuCMIZLQaSGJUICHJuL3Ynv3F69cq6UZhPGnpN0c6WE0aEo31TdWvpJ23bagvmikjB8YTnfRBKPGNyP56h86kI+Mk/aQTJ5gKw/hN/lQM9FQOF4xwT8sQgN7Wa67+G451L4fGRyfq3R/wsD/ACoPeiiigKKKKAooooCiiigKKKKAoJoqHzfF3PVry+sf7f8Af4UHNmeNMp0r+r/7/wD4/wA6S8rwP6Vx7axfA4J7W+rNP4HxVfnt3MaleLcy9Gwk0o2YLpX8TEKvwJv7qn+DspXAYCKJrAquqQ+Lt2n9u5sPICgnpZQoLMQAOZNKeb4/rpYwFIVVZgTzPqjl3cz8DXvjsUZDqfZRuFPIeZ8/5Ul5nm00syYXBgDEzi+o8oIRftt946ifeveRQSeYZ3DFIIrtJMeUUSs8n5V5e+vYYplI6yN4zYGzrYgE2vsSLX87jwpn4U4XhwMemIFpG3kmbeSRu8sfC/IchXDxKofEBT3QkH2O1h/2NQKGGHU5hPF9SeMTqPvDsSfEaD7qnMJmjYMhtzhr/SJ/pD7afdHNlHdcje4ZYzrEaJcsxDHmrRufxR/7gUxQYpGOk8m23HP/AM8DQWCjAgEEEEXBHI1mlDo8xhCzYNz2sK4CeJhcFovy2ZPYgpvoCiiigKKKKAooooCojijiKLAwGWW5O4SNd3kaxOlR7ASTyABJrpzvNosLC80zWRR3blidlVR3sTYAeJqlMbmGKx8xxMQMrDSySYXEyxthoyV1QWYKjyNYljvzF9tIoPd458znZ3eJ+Y60CObCxob2jhSSIOsw2JYMO4t9VaYcswuLwsaxxphplHMhpI3bzOrrNTHxLVz4PinDQKscsU+EC7ATRNp9vWLqUkne5NyTvuaYMDmMUwvDLHIPFGB/kaCt+lXOnkTDQyYeSFuu6ztOhVgo0nS0bEj1+dgRS3xBmplWIgzhlmVgZJ4p1Fr7g6RN4bMbe+pzj7MteaIgjjmECAGORgqMSC7AsSANmTv5ioGfA6psKpwkuHaeZebXhZS6reEFAbC/ezjke+gZppMWzsgiglkFiuqCWOVh3stwyqPNiK94suxKG2Kw2IZByaPq5yRzN1ZyBvt2Y71YeXZdHAmiJAq+XM+ZPMmuqgTMJm+WoQJOw3L/ADaSqfcZhp9wqdgw+DmGqNYHB+tHp3/eTc1KOoIsQCPA8qh8XwrgpDqbDRhvtKulvzJY0Hnj8JicOuvBTTnSP1LSlu+5KGTVdrX7LXB2AtXVkHSOrKGxKt1RYqJ0hnCLbY9dqjCpYixYMQO8KK4f/pbR+oxeLi8ut6xfhKG/nShxJkmIwUhxbPHiI5GCTbSwFdRAEhMD3vyBIHf6pvQX5G4YAqQQRcEG4I7iK2qneEeJGy5grmE5a7KqtFi1nGHc7A3srrEx5hh2Tvfe1XCDfcUGaKKKAooooCiiig4M6zFYImdmC2B3bkPEnyH+3jSXw/6TmH0sZ9Hwd+w7KDNP4sA2yIe4kEn51y57fNcyXBAn0WACXEkfWF7xx/vHc+XmKstEAAAAAAsAOQHcBQVr0gYUoMPEx1Kcbhrsfss5Bv7waaM0zAMbkgIPV8/veflXNxNgExLyxvfTpjW45qylpAR5jUprhiys3vJJ1h7za1/aLn4C1B55pmkawSyEHQikm+1x4D8Rsvv8q9OijI2jgfGzi+Ixh6xifqx/skHgLdq3mB3Cl7pIe0MGHX9tN2h4qgufmyn3Uv5DxPi8BPJhkcPGpuqSXK2IBsDe42NBflVbxLxC7Yl48KA0pHWOx9WGBBsT959yo++PGu3G9JULYd7q0cgjLMrcjb6qMOZYkDyBJ7q5+G8nMGGXrd8VjGGJxLW3Cg6o4/IA6Rb/ANSg5M/Tq2ykd64yJf6GrHz7ACaB1+tpJQ94YbqR7wKrzikasZlKd/pWv8rL/vVl5liBHDI55IjMfcpP9KBAyXF6c0wsg2XF4R0P4l0SL8BrHvqyKqzExmOfJ/FJ+r+MTqatOgKKKKAooooCtZHCgliAALkk2AA5knuraq26TOIyxbB4doGZNDzxSuQ0oLDRAijdy2xYXHZKg7MaCK4hzGfMMVGI1xEKAdZg5o5IwmkdmSaRd23DFVU2NjbbU1mrA4JYkCLfmSSd2ZibszHvYkkk0qYbgVEHWQyyYWdjqb0dvogTchdLesq3sL8+ffXp1ma4fmIMag8Popfh6n86BtKX2PKkTjbL8GBJ1WHhOJROsZkkSFo173LBl1Nbku9/hf3n4+S/UukmDnY6b4hCUS4Nm7Ny42sBYXPgLmoXi/JzhstE+MSI4yYmGIrHZ9LHVJLKTu0pRSLm2jWBYG9As8M4PA4h5TjsXNAxI6prF7879Y2k3IGkd3fUricJO+PhiwuOGOaJesimdiyJa7FTcvy0r7yBtavDhTiHKBhkgx2Bd3BbViIyCzXYkXIZGAANgBfYVM9F8ET47FSwBhCgKxaiSdLv2b33vpT3XoJr9O5pD+vwKygfWhJv8FLH5CvWDpGw99M8c0Ld4Zb/AMu18qcga0ngRxZ1Vh4MAR86CMwXE2DlsExERJ5Atpb4NY1KgXpfx3BGBl5wBT4xkr8gbfKog9Hpj3wmMnh3vY7j+Er870DsVrnxuEWWN43F0dSrDyIsaUDh86g9WSHEqO421fMKfma0bjjFQ/8AF5fIo72jvb5gj+KgVcqy4l5cE+VRYx8OTqkjk6nEFCTpa4I6zYjuNgVB87F6IeIZLNl2KWWOaFdUKzKVkMN7AG4F9OwuBYi1uRqteJs8w+KxkE8Mk+H1ARzONnQBgAw0N2tjuAeSCpDNsFicOYsygzSHMPRSpHb+lCFgGUjUxKnUQbtcBiaD6ForkyjMUxEEc8RukqB19hF9/McjXXQFFFFAVFcSY8RQsSbXBJ8lUXc/Db3ipWkXjWYyQ4vTvaGRF9ytq+JuPcKD16J8CRhGxLj6XFyNM3suVQeyw1D8VNmY4wRRlz3ch4nuFR3BWn9H4PTy9Fit/wDzWobj7MzHFLIu4hQsBzBc7An2XHzoOXOszMGFmnaxcKXP4jsoPkLqPYKT+Cs2aCCXFY6Y2kYBSx9Y7khR7O4edLeB4hmhRov1s04Du0vaCrufVPjcEDlvfv2k8Rl2Kx/op0L1aKw1CwXVrYE6fYF5eHdQTfHkwk/R86+oZSL/AI1Fr/lNJ/FF/wBIAKQCY15gEcn5i9+7utVsz5LFJhhhpPUCqAe8FbWYeBuL0q4ngVWn62bE6hYCwQA7LYXa5seZ5UCnHlUuJZYgtiGDavWQWPjsf3Tz5Xq4CzMS7+s3O3IeAHkP9/GuXLMtjhQLGNvG9yfMnvPnXYBc2oFydOtzzAp/owvIf3g39VX5U58WT9hYRzkN2/ApBb4my/vHwqu8HnyQ5hj8YwLdWq4eMBWbckBiQu+lShJt4gDciuLF5jj11zSiZpGAI6so6AAX0mMgMt9+WqxPM73Cfz/fFZUP/wBzV8FP+9WhVEYbiky4jBTuok9HMjMkV9ZJH2W8LXG/Lwq2Ms4shlKq6TQO/qrMlrnwDKWW/le9BP0UUUBRRQaCF4u4gjwWHMrsiksI49Zspdtlue5RuzHuVWPdVe8H5c0jmfEejStE8ixzwrvMWb6SRnO77llXYAdq1xY1zZ5m75njQIHwkuFIkgKN25Y1BHWT6TsjOwCoxvtpIG7W9puBFjYyZfiJcI5+qCWiP4lJ/qR5UDraoviPN0wkDSvueSr9pu4ezvJ7gDS2/EWPwYJx2GE0S7mfDnkPFlPLzJCivfh1mzTFLNBiWWAI8c0QjsVjJFkLnm8tgTo9VVtqva4SnAXD7Ss+KlxDz4Z5FmhR4ggaQADrSvraV2CKTbshrbK1IvTPxCsmYrFs8eFCgqSbMzFXkF/MBF9xq8M6zFMHhZZmACQxltI29UdlR7TYD2ivnrgniyCDEzT4+AzmZSDpCMAWbVIdLkA32tvsLjvoJ7NukHLcXBIMRloE/VsEcKjANY6e2NLgXseVSXRFgOrwRk3vLITv4LZB81Y++lzpEzfKpYo2y6ELMXJkAjdNKhTtpsEJLEerfkas7h/DCLCwxrYhY1FxyJsNRFvE3NB23rOuttQouKDXXWddZ2osKDGqsaq2sKzYUCd0jZLHLgppFjXrY16wMFGqykFhfmbrfaknJcBkeIgiE82IwuKCASN2mjZhsWBZWUA87Ara/dVyTRKylW5MCp9hFjVPcKw5WhngzMMrrJpSVes2tdWB0X7wDci25oHnoMzjs4jAM4fqJGeJ1PZeMsQxXy1Wb/qCrVqg8NJhMtzLCTYLFCfDyEpIdaFkDEKwbSBYDUri4B7NX5QFFFFBzZlierid+8DbzPJR7yQKT0cKNzsBuT3+N6m+LJ7LGn2m1H2KL/8AcVpCwOEbNcW8IYrgsObTspIMr90YI7vG3d7QaCcyXPoki6rDMTEhIFt1Te+kN4C/K+w22AsOfPs/hwwQS7mQ2VbXvyuT5bjemniPRhsEyRqqKAqIigBRuBYAbDa9Vrm3D7z4iLEOyiBIBe5OoEaixAtaxB8aBQBM2ImYKdbysAttwATpHlYEfCm/gfiIvIuGjS0SBhrvuxF2ZrW2BPLfka04UzMYyaciBIgyMocKOst6tybc/wDzuFcWaYUZThj1bmTETfRRm1iLncgeW3vtQSfFfGTBnhwliyAmSUi6pa9wB9ZtvZ/ROynFYmQtIZ5CQbC7va/M8iPL414ZvbDYZIRu72aRr2/Dc32uwB/dtXngNSKOrlt3lJRdfcw3HhQWbwlmrSArILN8iR3jwuL7eKnxqexmLEUckrco0ZvgNqrrgzHO2LVGTTbckNdT2ZOR+NT3SLimMMWFj/WYmUL+6CN/iR7gaBS4Jw0c0rSyGNpFYuLM3WaiSGBW+krsHBsd2G/ZtT1PMEUsTsPH4Ae0mw99cub8KYVYoh1SlUsl/reAbUNwb7nfvqDw2U68QcO0ssmFjXXKk6a102e+iQ2NwQB32uTsVoIzhHHsMdI0mGmkKKxCKY3aPtAAgEi6hWAFr87janPOM/wc0LRyP1L81GIjaPtjdbdYoU+G1+Zpc4LxQ9NWRzGjYppGjUoetZLSDZ+QQNDbR7CKsySIEWIBHgeVBJcHZocRhI3a+oDS1yhYkcmOgst2Uq1gTbVU3SH0bkRTYzDCwCuHUCHQoBLDZhtKdPV3bnuAdxcvlAUjdJ+elIjhIJYY55YmcmVyoEa+sBbcu/qKBvbWR6tNWe5tHhIJJ5jZI1ufEnkqjzJsB5mqpw2TPmEszY9cNIvWa1mw7FmYsg0xrLteONSNgLFvEg3CY4YyfqkaV4oYp59LypCgSNSFAVFG+w3J3N2Zj31Mg2pQbJcwwW+Dm9KhH7Cc9sDwR/6XA8jQnHkZvFJG2FxRIVVxHZiBJtqZ+QReZvYkCwuTQb8U5q00noWEnjXEKUfQwLGRiwKRgWIsLa3J2CgXFi1rPyLKxh49Nw0jsZJXsB1kjW1NYcuQAHcAo7qUei/h6RY1xWLWEz6WSN40sWjLljIzEXZpD2gSBZbWA1MC/MbbnlQVJ/iBzu0EWCRrNKetk/Ah7A977/uVz8K8F5Li8HDH1qnFdWOseOYrLrO7dhjY2JsLqdgKWsTg5M9zOcwsoWxKM19KxpZY+Qv2ib28WbwqM4h6N8bhVZ5Yg0ai5kjYMg9oNmHtK0HFmnCR/SkuBwchdUaweW22lAX1aRvZrrsOde0vC2b4I6ohJYb3w8hI/KLE/lpn6HcqOqec8gBEvtPaf5BPjVn0FGYPpNzCBtEwWQjms0el/iuk/EGmnLOmCBrCeCSM+KEOv9p+RqwsbgopV0zRpIvg6hh8xSrmfRpgJblUaEnvjYgfla6/KglMs4ywU9hHiI7n6rHS3waxqbDiqkzPohkFzBPG47lkBU/EagfgKg/0HmmB3QYiNR/ptrj9pCkr8RQXxqFZuKpXLuknGx7SrHMBz1Lof4rt/DTRl3Sjh22miliPiAHX5dr+GgsLaqfzXJsM+dvBi5GihmOoSKyrpLR6gSWBFi4ZeXMirGyziLC4j9TiI2P2dVn/ACtZh8KrPppwZGKgk5dZDpN+XYc7/CQUEnxn0UDC4WTFQYnrokAJUqNWkkAkMp0m17nYbA1b/R9nPpeX4eYm7FNDn76Eo/xKk++vn7MejrN8IrhYZGjYWb0aTUrjvBRSGI9q0/8A+HTNSY8VhH2KOJVB59oaHFu6xRfexoLkooooK46Uc3MIcru6xhEA563J5e4A+6mngfIBgcFFBzcLqkb7UjbufjsPICkfiFfSM5wsJ3U4guR/6MaN/afjVrUCj0hPdI08CZCPJSq/3H4VD4iBWgMTtZWjMZIO+66SR5179IOZpDIXkNkSNSfzMbDzJCikDHTYyVg83W4aNwGRRdWZTuCW5+7u8L0Dfw3k8WGQrExe53Y2v5Dbakri7MVbHMz/AKvDrpA8WIu1vMm6+6pzh7MNMixNJqY/aa7kXA37zYkbnzpM6hJJp3luR18nc1vXa9yOXn40ETiscskwd27JN2ugZfMardkDSAPJu6px8RG66gVf2G/8t68suw8Z1yELYmws19uY9hsQLfdrC5NCzMZIh6moAuIy17ADWe8jVa97mwF77gzdHOW9vryVOrVawcEaQF0tqAG2onYW3bc22I8TPiswkxWHhSaPC/RKrSaLkg3KGxBO5O9tmWuziDMjhMFZC7zSAQRXYs7HfU2o7sS7uQfNKZeE8lGEwscP1gNTnxc7sfZfYeQFBAZ5xeggeOSKXDztYRrOh0Fri1nW6kA77G9hyrkzCBsNl/VopGJxsgTSXZrNIe0oJ3tckeGpie+pPHM+JxSlTIsMbhRZkMcw9dthdgQ8Q8NtHMPXTw3B6dm5k5wYBdI8Gma49+kXPkQtBz8Z5e2EfAwYedoW6qKJfoRIjlJNN3J9S3XM33ixFdKtmkf/AOHOP+pE39y11dKkhXEYE65lB1hhEupWtNhGAl8E2btdxt41MighODZ5zmLNPDJCXjK265HguVjI0gAEORC5vaxA8qsmq2MNs3wsoiU9nS0nWWZAVxCgBL/SBmZbkbrYdxqR6TOJupjOEgnhixU0TMGlcrpQbHTYFjI57KKNybkerQQPF2byY7FJDhxhZsMjvC6yNqOvT25ig+rHcqpJ3YnbdWphy3ApBEkUQsiKFA/qfEnmT4mkrDcErLGszD0PFkKf8p2EjsoGkKDvyuxvckne1q3/AEvmWC/4qL0yEftoBaUDxZO/3fGgeJZAqlmICgEknkAOZNKmTZe2aYotIuFlwJSNwbF5UAYssdztG7kapBYkLZTa4NcOK4kOYGKPL+olHWJ1sOIuDIDe69XzZEA1ufVsAO1uKtXhzJI8HAsEQAAuSQLamY3Y27rnkO4WA2AoJICknpf4h9Ey91U2knPUp42IPWH3Jf3kU7184dLOcHMM3TCxuBHE64ZWJGkOzASsfYbLz/Z0C/wvxLiMA7PhHVS4AZWQMrAEkA94tc8iOdMvE/SpiMZg2w0kEaFipeSN2sQpDWCEEi5A+sdrjvqz8f0S5bIihYmiYKAHicgmwtcg3Vj5kXNUri8hRc1OAikMqCYRlyACQAGlvbbs9oX8qC2OAMF1OBhBFmcdY3jd9xf2LpHupj1V5i3IDas2ojei1edqzvQbaKxorGqsh6DgzHJYJ/10Mb+bKL/HmKVcx6MMK+8TSQnwB1r8G7XwYU96qzeiqZzPowxS/qzFMPDdG+DXH8VK+c5fiItK4qOZBuF1klfMKble7kDX0dalHpSwofAMfsSI38Wn+6gVcl6ZcZEAsqRTqoA3BRzbxZbr/DXn0dZ8n6d65F6tMW0ilL3sX+kG9hftqO7vpl6PsgyrHYGOPERwekqWVtLaJz220sSpDN2SNzcd3dSv0hcKJlGLw0uGMhQnrVDEEhonQkA2FwQV5+dB9EUVpDKGUMu4YAg+RFxW9BVJ7OdYaY+p6TiISfAujCP4kafaatDFYlY1LObAf+WFVvjWC4jEKyhgZmJB9uoH2jnWucZy5jZ3JIRSdyTyFAt51m3p2cYeN1vh0xESuD6pZidCnx9W1u/fxq8ZYlYWYBge4gEfOqP4Xyi8H0rFXmK4lX70YOxibz9QNb71Wg/EtoxcL1lt7G638R328jQQXFuW4KCWJooIknLjtINJseYsNjcAnfw9lJmC4bZ2zNBJokhLzqmjV1iOrMuntCx1KVvv3V7YrENiMyuTdYAL+bv2r/BLU1xBDIkt9EqAqHA2ZTbUrDvU2FwfAEWIvQJeU8KShOtVI5QSwEcoaF1szDkmtL7Xsbj2866suwMks/XzII0EQUq2hrkW7QP1bW2Ox+BplyrCphYzHE101EqoUBUB7hYDbvubkkkkkmlHjfN3f/KYe5dxeQqL6E2vfwvte/dbxoNspy9c0xT4iZNWEhBihQ3AZvrNt4fzI+zUjmeSvAUjwWJxamVgnV/ro1uGAJ1nUgJGm+sW3P1TRlmdnB4eJOpiaKwWPqp1DMbE3KTaDqO5O57678vjOp8TKFE7qVD6WVo4jvpILsA3MahawvyLNQcmfYpMDh7QKpYXhhWNABJNI15WVR3FrADuCAd9PnAPDnoODjhbeU/STNz1SNu2/eBsoPgopN4Dy30/F+nOP8thiY8Kp5M42eS3gOQ8/NatSgr3pfQ9VCynEg/SpfDAFt0DfSA/suxdvYD3VGDJcwT9XmIceE2HQ/xKQflTB0r4UvhYyA50zC4SZYm7ccsY7bEKBqdbg7Hl314/peNMOk8hAUopv4lgLAeJJNgKBMzzGYnDTYfEYxMHIY2BjeNpFcWki1hQ19yDYjfs6j3V3cO4JsVM+IxL4XEiOcvFNElmZioG5O4RB2VXxW+9gaXOIHlxkolkDwiKRo2ilMYiC2LWRgTd2C7sLbkKDTpiuDMOW6zDF8LJ3PAdIPhdPVI8tqBgKioLifOEw6onWxxyzErG0hOhdt3awJsPmxUbXuOOTH4/CWE8a4xCdKvCNM5Nu+P6x2J7PcCe6u/gnJnxcpxk768O5jkjjeELaRL2sWuxjjJ2NwGa7W+0El0a8LtBGuJxUcQxbxBCY00kICWGsndpHJ1OxsfVFuzu70UUEDx1xAMDgZsQfWVbIPF27KD4m58ga+QZZCxJY3Ykkk8yTuSat3/EPxJ1k8WCQ3WEdZIPvsOwD5qhJ/fqyeCuCcKuWYeCaGGe6dY7FVYF33Yhrd19II7gKD50yPjDHYSww2JlRR9S+pPyNdflTh0O4JpsVPi5CWKgjUe95Ddz7bA/nrfpq4RwOXtB6IHR5dRaPWWQKLbjVdgSTbnbY049GmVej4CK4s0v0rfver8FC0DTqrOusWotRG4esh68rUUHuGovXjegNQe1qLV5h62D0G+qoLjkasvxPlEW/KQ39tTgauLPoBJhp0+1DIvxRhQfP8asylwjMi+swUlV8NRAsvLv8K9pczkkVVeV3Vb6QzswW9r6bna9hy8Kd+hPiTD4STEJiZVjSZYypa+nUuvVc8luGHPbanjpF4fwOJy7EYrDxwNKkZkWaHTc6e0bsnrAqCN70VP9GmP67LMK3esfVn/pkx/2g++meqt/w/48vg54jzjm1D2Oo/uVqtKgrXiuHRjJPB1Vx8LN8xS1xPLbCTH7n9QKsHpCy4tGk6C7RHfzU/8Av/O/dSLjMN6RDJGD+sQge3mPmKCfzTBdTFgber6KkXvVVI/ma5lapjBKcblEJG00KKGHeskQ0yAj3Egd4I8aX4JNS6uX+/fQcPD+EKmWRvWkkY+7Vt8gPnU2GrlDADyqNzPNipWKJDLPIbRxL6zHxP2V7yTbbwFzQb8RZ71KhUGuZ+zGg5k+J8h8/Zc16cL5UcMpd21YiQ6pHv3/AGQfAX95ufIc+VZEYpTLM4lxBFmYeop71j8hyv3791TJe1B7uwJ1FU1fa0rq+Nr99Q00MmY4j0HDkqgscVKPqJ9gffa1vj4GtHmmxc3omC/WftZT6kC95J7352Ud/sJFn8L8PQ4GAQwg89Tu3ryMebMe8n5CwGwoO/L8EkMSRRKEjRQqqOQA5V0UUUHJmmXpiImilF1a3uIIZSPMEA+6q6zLodie/VzsBckAqo3N+ekBO/no1d17VaFFBS+P4PzGCMR6I8TClrIqLyXkNG21u/UKkcp4qiEKq5dZlUKYmRldiLAaQ9gb7d9hfcirXrmxOXxSG8kUbkd7Ip/mKCt8iyabMpFxGIBTDqVeIq08co2IeK3ZBBPrS942XvIs+OMKAqgBQLAAWAA2AA7hWwooCuHPM0TC4eXESepEhc+JsNgPMmwHma7qpn/EPxHpjiwKHd/pZfwqfowfawJ/cFBSWa5g+ImknlN3lcu3tJvYeQ5AeAFdOScQ4rCG+Fnki3uQrdk+1T2T7xV19FvRthZctWTGwLI+IPWAm4ZE5RhWBBFx2tjvqHhS70m9E8GBw0mLw+IcKpX6KUBr6mAAVhY7X5EHlzoK74g4inx06z4tusYKqbAL2QSbCwsL3Y38TV15HxzgZwFSURtYAJL2CPAAnsn3E1Q+Ey6aRWeOKR1X1mRGIHtIG1eKb0H1Mu+9ZtXzlk+fYnDfqJ5EH2b3T8rXX5U85R0qyCwxMKuPtRHS35WJB+IoLUtRpqByjjTB4iwSYIx+rJ2G919j7iaYbUR56axpr1tWLUHkRWK9bVgrQaXobcEHvFqyVrFqD5jilsLHmNj7uf8AKunD4srfQxXULNpJGoeBtzHkabOjWQRcQIpsFM08Zvy3WUAfmAq8M86OsuxVzJhkVz9eK8be06LBv3gaKrLoCzALjZ4v9SDV743H9JDV8V808D/5HiBICTZMRLh7ta7KQ6xk28ToNfS1BrIgYEEAgixB5EHnVacQ8NS4ZzJCC0RN+86fxW3H4uXjbvs2igqnA8Qsl2RCGYdpkYWa3Im3O3j3VG43OAN5GVfDUwv7lFyatfF5DhZTeTDwufFo1J+Nq2wOS4eE3hghjPikag/ECgpUY6SZgsf0Sn9tKpAH4E5k+Zqfy1oMKjLAbySC0s7G8r+V/qr90W99P+YcLYaUk6CjHvjJX3keqT5kVGjgGC+82JI8NaAfFUDfOgSsVmSRi7EKO4ttf2DmT5AV15Vw9i8abkPhcOecji07j/lof1YP2m38Aafsp4WwmHbVFCuv/Ua7yfnclvnUzQR+R5LDhIhDh0CIN/Nj3sxO7MfE1IUUUBRRRQFFFFAUUUUBRRRQeWKxCxozuQqopZieQAFyfgK+QOLM8bHYubEvf6RzpB+qg2RfcoHvvV59PnEvUYNcKh+kxJs3iI1sX/MbL5jVVIYHhDGzYf0mHDSSQ3I1IATtzsoOogeIFtjQNfCvTHjcIiRSrHiIkUKA3ZkAAAUBlFjYDvUnzrHSp0lJmcUEUMckaIxkkD6d2tZNJUm4ALbm3MbbVXLggkHYjYg8wfOpbhLKvSsZDDbss93/AAr2m+Qt76C7ejvKvRsBCpFncda+1jd9wD5hdI91duccLYTFXM0CFvtgaX/MtiffUuK2FEVjm3RPzOFn/cmH8nUfzX30m5rwzisNfroHCj647Se3UtwPfavoIVuKK+Z1F6lsoz7E4a3UTOi/ZvdPytdR7hVyZvwbg8RcvCFc/Xj7Le+2ze8GkzN+i6VbnDSrIPsydlvzDsn4Cg3yrpScWGJhDfeiNj+Vtj8RTllPGGDxFgkyqx+pJ2G92rY+4mqUzXKJ8MbTxPH5kdk+xh2T8a4NVB9MWrFq+fsp4lxWH/UzOq/ZJ1J+Vrge6nPKelRhYYmEH78RsfysbfxD2UFmEVgiojKeLcJiLCOZQx+o/Zb3BufuvU0RRHzbxfhdONxQ/wCfIfixb+tSGR9IOZYSwjxLsg+pL9IvsGq5UfhIro4ywurNZkJtrnRSbctYj387ar0zZ70JYyO5w0keIXwP0cnwJKn8wopBxHEkkuYLj5Qofr45WEYIW6FOQJJ+r419fA18b5zks+Gcx4iJ4ntfS4tceIPJh5gkV9ZcI43rsDhZe94I2PtKC/zvQS9FFFAUUUUBRRRQFFFFAUUUUBRRRQFFFFAUUUUBWCbbms0gdNXE3oeXsiG0uJvEluYUj6Vvcu1+4stBR3HmdNmmaO0ZurOsEFztpDaUPkGYlv3q+n+HsoTCYaHDx+rEgW/iR6zHzY3J8zXxlTnw10n5jg7Ks3XRj9nPdx7mvrHuNvKgtfp/iwqYDW8MZxMkipFJpHWCx1PvzK6VK2+8KSOhPKt58Uw5WiQ/Bn/s+Jpa6ReOpM1kiZohEsSFVQMW7TEa2vYc7KLW7uZq4eDsp9FwcMJHaC6n/E3ab4E291BNCthWKyKI2FbitRWwoNhQaBQaDV1BBBAIPMHkaVs34AwU9yI+pY/Wh7I/L6vypprFBUGcdGOJjucO6TL9k9h/mdJ+I9lJ+OwUsDaZo3jbwdSL+wnY+6vo+vPEQK6lXVWU81YAj4Givm0NU1lHE2Kw9uqmcKPqMdSfla4HutVl5v0b4OXeMNA3/LN0/I21vw2pLzXo4xkVzHonX7h0v+Vv6E0C5mWYvNO08ljIzBjYWFwABbw2UV9GcP8ASHgMVpCzqkht9HL2Gv4DVs37pNfNUsbKxV1KsDYqwIIPgQeVast6C3P8ROFuMHL4GRPiEYf9p+dN/Qzi+synD+KF4/yyMB8rV86y4hyixl3KKbqhZii7W7Kk2XbwFXf/AIfsTfBzxn6mIuPY0af1DUFpUUUUBRRRQFFFFAUUUUBRRRQFFFFAUUUUBRRRQFfL3TJxEcXmMignq8OTAg81P0pt5tcexRRRQIpFFqxRQMXAGVekY+FD6qt1jexN7e82Hvr6GrFFBmthRRRG1bCiiithQaxRRGDWKKKDFFFFFZvRWaKIpfpXUDMDbvhRj7buP5KKb8t6JocVgcNPDPJFLLBHIwcBkLMoY7CxG58TWaKKSOLOBsXgBqnVDGTpEiOCpPcLGzA+63nU10RcRrgzitZ2cRW2J3Xrr8vxCii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812925"/>
            <a:ext cx="6800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6148" name="AutoShape 7" descr="data:image/jpeg;base64,/9j/4AAQSkZJRgABAQAAAQABAAD/2wCEAAkGBxQTEhUUEhQVFhUXFh0YGRgXFxggGBsfHxkXGxgfHB8dHyggHCAlHxgaITIiJykrLi8uHB8zODMsNygtLiwBCgoKDAwNDgwMDjcZFBkrMiwrKysrLCsrKysrLCsrKysrKysrLCwrKysrKysrKysrLCsrKywrKysrKysrKysrK//AABEIAKcBLQMBIgACEQEDEQH/xAAcAAACAgMBAQAAAAAAAAAAAAAABgUHAQIEAwj/xABJEAACAQIEAgYGBggEBQMFAAABAgMAEQQFEiEGMQcTIkFRYRQycYGRoSNCUmJykhUzQ4KiscHCCCRT0TRjg7Lwc+HiFkRUZJP/xAAVAQEBAAAAAAAAAAAAAAAAAAAAAf/EABQRAQAAAAAAAAAAAAAAAAAAAAD/2gAMAwEAAhEDEQA/ALxooooCiiigKKwTSxn/ABIscbtrEcSC7Sn+3/zfuoJvHZpHF6zb/ZG5qIm4lb6kXvY/02pbyDLcXjvptRwmGbdOyrYmUdzHWCqA8xsT/OpXMst9HdFDs6up3bTqutuekAbg9wHKg7I+JpB60QI+6bH53B+IqZyvNopwdB7S+sjbOt+Vx4eYuDY2NKRWuXFQPtJC2iaPdG7j4qw70bkR7xYgEBYtFLuScYQTxq7XiPJg42VgbOpbkLEEXNr7eNMINBmiiigKKKKAooooCiiigKKKKAoqPzrOIsLHrlJ3NkRAWkkbuVFG7MfAVWeZ57isdIY11qB/9vE+hVG3/Ey/rFaxv1YUA221c6C3KKoHiYYrLooZutlRuuCMIZLQaSGJUICHJuL3Ynv3F69cq6UZhPGnpN0c6WE0aEo31TdWvpJ23bagvmikjB8YTnfRBKPGNyP56h86kI+Mk/aQTJ5gKw/hN/lQM9FQOF4xwT8sQgN7Wa67+G451L4fGRyfq3R/wsD/ACoPeiiigKKKKAooooCiiigKKKKAoJoqHzfF3PVry+sf7f8Af4UHNmeNMp0r+r/7/wD4/wA6S8rwP6Vx7axfA4J7W+rNP4HxVfnt3MaleLcy9Gwk0o2YLpX8TEKvwJv7qn+DspXAYCKJrAquqQ+Lt2n9u5sPICgnpZQoLMQAOZNKeb4/rpYwFIVVZgTzPqjl3cz8DXvjsUZDqfZRuFPIeZ8/5Ul5nm00syYXBgDEzi+o8oIRftt946ifeveRQSeYZ3DFIIrtJMeUUSs8n5V5e+vYYplI6yN4zYGzrYgE2vsSLX87jwpn4U4XhwMemIFpG3kmbeSRu8sfC/IchXDxKofEBT3QkH2O1h/2NQKGGHU5hPF9SeMTqPvDsSfEaD7qnMJmjYMhtzhr/SJ/pD7afdHNlHdcje4ZYzrEaJcsxDHmrRufxR/7gUxQYpGOk8m23HP/AM8DQWCjAgEEEEXBHI1mlDo8xhCzYNz2sK4CeJhcFovy2ZPYgpvoCiiigKKKKAooooCojijiKLAwGWW5O4SNd3kaxOlR7ASTyABJrpzvNosLC80zWRR3blidlVR3sTYAeJqlMbmGKx8xxMQMrDSySYXEyxthoyV1QWYKjyNYljvzF9tIoPd458znZ3eJ+Y60CObCxob2jhSSIOsw2JYMO4t9VaYcswuLwsaxxphplHMhpI3bzOrrNTHxLVz4PinDQKscsU+EC7ATRNp9vWLqUkne5NyTvuaYMDmMUwvDLHIPFGB/kaCt+lXOnkTDQyYeSFuu6ztOhVgo0nS0bEj1+dgRS3xBmplWIgzhlmVgZJ4p1Fr7g6RN4bMbe+pzj7MteaIgjjmECAGORgqMSC7AsSANmTv5ioGfA6psKpwkuHaeZebXhZS6reEFAbC/ezjke+gZppMWzsgiglkFiuqCWOVh3stwyqPNiK94suxKG2Kw2IZByaPq5yRzN1ZyBvt2Y71YeXZdHAmiJAq+XM+ZPMmuqgTMJm+WoQJOw3L/ADaSqfcZhp9wqdgw+DmGqNYHB+tHp3/eTc1KOoIsQCPA8qh8XwrgpDqbDRhvtKulvzJY0Hnj8JicOuvBTTnSP1LSlu+5KGTVdrX7LXB2AtXVkHSOrKGxKt1RYqJ0hnCLbY9dqjCpYixYMQO8KK4f/pbR+oxeLi8ut6xfhKG/nShxJkmIwUhxbPHiI5GCTbSwFdRAEhMD3vyBIHf6pvQX5G4YAqQQRcEG4I7iK2qneEeJGy5grmE5a7KqtFi1nGHc7A3srrEx5hh2Tvfe1XCDfcUGaKKKAooooCiiig4M6zFYImdmC2B3bkPEnyH+3jSXw/6TmH0sZ9Hwd+w7KDNP4sA2yIe4kEn51y57fNcyXBAn0WACXEkfWF7xx/vHc+XmKstEAAAAAAsAOQHcBQVr0gYUoMPEx1Kcbhrsfss5Bv7waaM0zAMbkgIPV8/veflXNxNgExLyxvfTpjW45qylpAR5jUprhiys3vJJ1h7za1/aLn4C1B55pmkawSyEHQikm+1x4D8Rsvv8q9OijI2jgfGzi+Ixh6xifqx/skHgLdq3mB3Cl7pIe0MGHX9tN2h4qgufmyn3Uv5DxPi8BPJhkcPGpuqSXK2IBsDe42NBflVbxLxC7Yl48KA0pHWOx9WGBBsT959yo++PGu3G9JULYd7q0cgjLMrcjb6qMOZYkDyBJ7q5+G8nMGGXrd8VjGGJxLW3Cg6o4/IA6Rb/ANSg5M/Tq2ykd64yJf6GrHz7ACaB1+tpJQ94YbqR7wKrzikasZlKd/pWv8rL/vVl5liBHDI55IjMfcpP9KBAyXF6c0wsg2XF4R0P4l0SL8BrHvqyKqzExmOfJ/FJ+r+MTqatOgKKKKAooooCtZHCgliAALkk2AA5knuraq26TOIyxbB4doGZNDzxSuQ0oLDRAijdy2xYXHZKg7MaCK4hzGfMMVGI1xEKAdZg5o5IwmkdmSaRd23DFVU2NjbbU1mrA4JYkCLfmSSd2ZibszHvYkkk0qYbgVEHWQyyYWdjqb0dvogTchdLesq3sL8+ffXp1ma4fmIMag8Popfh6n86BtKX2PKkTjbL8GBJ1WHhOJROsZkkSFo173LBl1Nbku9/hf3n4+S/UukmDnY6b4hCUS4Nm7Ny42sBYXPgLmoXi/JzhstE+MSI4yYmGIrHZ9LHVJLKTu0pRSLm2jWBYG9As8M4PA4h5TjsXNAxI6prF7879Y2k3IGkd3fUricJO+PhiwuOGOaJesimdiyJa7FTcvy0r7yBtavDhTiHKBhkgx2Bd3BbViIyCzXYkXIZGAANgBfYVM9F8ET47FSwBhCgKxaiSdLv2b33vpT3XoJr9O5pD+vwKygfWhJv8FLH5CvWDpGw99M8c0Ld4Zb/AMu18qcga0ngRxZ1Vh4MAR86CMwXE2DlsExERJ5Atpb4NY1KgXpfx3BGBl5wBT4xkr8gbfKog9Hpj3wmMnh3vY7j+Er870DsVrnxuEWWN43F0dSrDyIsaUDh86g9WSHEqO421fMKfma0bjjFQ/8AF5fIo72jvb5gj+KgVcqy4l5cE+VRYx8OTqkjk6nEFCTpa4I6zYjuNgVB87F6IeIZLNl2KWWOaFdUKzKVkMN7AG4F9OwuBYi1uRqteJs8w+KxkE8Mk+H1ARzONnQBgAw0N2tjuAeSCpDNsFicOYsygzSHMPRSpHb+lCFgGUjUxKnUQbtcBiaD6ForkyjMUxEEc8RukqB19hF9/McjXXQFFFFAVFcSY8RQsSbXBJ8lUXc/Db3ipWkXjWYyQ4vTvaGRF9ytq+JuPcKD16J8CRhGxLj6XFyNM3suVQeyw1D8VNmY4wRRlz3ch4nuFR3BWn9H4PTy9Fit/wDzWobj7MzHFLIu4hQsBzBc7An2XHzoOXOszMGFmnaxcKXP4jsoPkLqPYKT+Cs2aCCXFY6Y2kYBSx9Y7khR7O4edLeB4hmhRov1s04Du0vaCrufVPjcEDlvfv2k8Rl2Kx/op0L1aKw1CwXVrYE6fYF5eHdQTfHkwk/R86+oZSL/AI1Fr/lNJ/FF/wBIAKQCY15gEcn5i9+7utVsz5LFJhhhpPUCqAe8FbWYeBuL0q4ngVWn62bE6hYCwQA7LYXa5seZ5UCnHlUuJZYgtiGDavWQWPjsf3Tz5Xq4CzMS7+s3O3IeAHkP9/GuXLMtjhQLGNvG9yfMnvPnXYBc2oFydOtzzAp/owvIf3g39VX5U58WT9hYRzkN2/ApBb4my/vHwqu8HnyQ5hj8YwLdWq4eMBWbckBiQu+lShJt4gDciuLF5jj11zSiZpGAI6so6AAX0mMgMt9+WqxPM73Cfz/fFZUP/wBzV8FP+9WhVEYbiky4jBTuok9HMjMkV9ZJH2W8LXG/Lwq2Ms4shlKq6TQO/qrMlrnwDKWW/le9BP0UUUBRRQaCF4u4gjwWHMrsiksI49Zspdtlue5RuzHuVWPdVe8H5c0jmfEejStE8ixzwrvMWb6SRnO77llXYAdq1xY1zZ5m75njQIHwkuFIkgKN25Y1BHWT6TsjOwCoxvtpIG7W9puBFjYyZfiJcI5+qCWiP4lJ/qR5UDraoviPN0wkDSvueSr9pu4ezvJ7gDS2/EWPwYJx2GE0S7mfDnkPFlPLzJCivfh1mzTFLNBiWWAI8c0QjsVjJFkLnm8tgTo9VVtqva4SnAXD7Ss+KlxDz4Z5FmhR4ggaQADrSvraV2CKTbshrbK1IvTPxCsmYrFs8eFCgqSbMzFXkF/MBF9xq8M6zFMHhZZmACQxltI29UdlR7TYD2ivnrgniyCDEzT4+AzmZSDpCMAWbVIdLkA32tvsLjvoJ7NukHLcXBIMRloE/VsEcKjANY6e2NLgXseVSXRFgOrwRk3vLITv4LZB81Y++lzpEzfKpYo2y6ELMXJkAjdNKhTtpsEJLEerfkas7h/DCLCwxrYhY1FxyJsNRFvE3NB23rOuttQouKDXXWddZ2osKDGqsaq2sKzYUCd0jZLHLgppFjXrY16wMFGqykFhfmbrfaknJcBkeIgiE82IwuKCASN2mjZhsWBZWUA87Ara/dVyTRKylW5MCp9hFjVPcKw5WhngzMMrrJpSVes2tdWB0X7wDci25oHnoMzjs4jAM4fqJGeJ1PZeMsQxXy1Wb/qCrVqg8NJhMtzLCTYLFCfDyEpIdaFkDEKwbSBYDUri4B7NX5QFFFFBzZlierid+8DbzPJR7yQKT0cKNzsBuT3+N6m+LJ7LGn2m1H2KL/8AcVpCwOEbNcW8IYrgsObTspIMr90YI7vG3d7QaCcyXPoki6rDMTEhIFt1Te+kN4C/K+w22AsOfPs/hwwQS7mQ2VbXvyuT5bjemniPRhsEyRqqKAqIigBRuBYAbDa9Vrm3D7z4iLEOyiBIBe5OoEaixAtaxB8aBQBM2ImYKdbysAttwATpHlYEfCm/gfiIvIuGjS0SBhrvuxF2ZrW2BPLfka04UzMYyaciBIgyMocKOst6tybc/wDzuFcWaYUZThj1bmTETfRRm1iLncgeW3vtQSfFfGTBnhwliyAmSUi6pa9wB9ZtvZ/ROynFYmQtIZ5CQbC7va/M8iPL414ZvbDYZIRu72aRr2/Dc32uwB/dtXngNSKOrlt3lJRdfcw3HhQWbwlmrSArILN8iR3jwuL7eKnxqexmLEUckrco0ZvgNqrrgzHO2LVGTTbckNdT2ZOR+NT3SLimMMWFj/WYmUL+6CN/iR7gaBS4Jw0c0rSyGNpFYuLM3WaiSGBW+krsHBsd2G/ZtT1PMEUsTsPH4Ae0mw99cub8KYVYoh1SlUsl/reAbUNwb7nfvqDw2U68QcO0ssmFjXXKk6a102e+iQ2NwQB32uTsVoIzhHHsMdI0mGmkKKxCKY3aPtAAgEi6hWAFr87janPOM/wc0LRyP1L81GIjaPtjdbdYoU+G1+Zpc4LxQ9NWRzGjYppGjUoetZLSDZ+QQNDbR7CKsySIEWIBHgeVBJcHZocRhI3a+oDS1yhYkcmOgst2Uq1gTbVU3SH0bkRTYzDCwCuHUCHQoBLDZhtKdPV3bnuAdxcvlAUjdJ+elIjhIJYY55YmcmVyoEa+sBbcu/qKBvbWR6tNWe5tHhIJJ5jZI1ufEnkqjzJsB5mqpw2TPmEszY9cNIvWa1mw7FmYsg0xrLteONSNgLFvEg3CY4YyfqkaV4oYp59LypCgSNSFAVFG+w3J3N2Zj31Mg2pQbJcwwW+Dm9KhH7Cc9sDwR/6XA8jQnHkZvFJG2FxRIVVxHZiBJtqZ+QReZvYkCwuTQb8U5q00noWEnjXEKUfQwLGRiwKRgWIsLa3J2CgXFi1rPyLKxh49Nw0jsZJXsB1kjW1NYcuQAHcAo7qUei/h6RY1xWLWEz6WSN40sWjLljIzEXZpD2gSBZbWA1MC/MbbnlQVJ/iBzu0EWCRrNKetk/Ah7A977/uVz8K8F5Li8HDH1qnFdWOseOYrLrO7dhjY2JsLqdgKWsTg5M9zOcwsoWxKM19KxpZY+Qv2ib28WbwqM4h6N8bhVZ5Yg0ai5kjYMg9oNmHtK0HFmnCR/SkuBwchdUaweW22lAX1aRvZrrsOde0vC2b4I6ohJYb3w8hI/KLE/lpn6HcqOqec8gBEvtPaf5BPjVn0FGYPpNzCBtEwWQjms0el/iuk/EGmnLOmCBrCeCSM+KEOv9p+RqwsbgopV0zRpIvg6hh8xSrmfRpgJblUaEnvjYgfla6/KglMs4ywU9hHiI7n6rHS3waxqbDiqkzPohkFzBPG47lkBU/EagfgKg/0HmmB3QYiNR/ptrj9pCkr8RQXxqFZuKpXLuknGx7SrHMBz1Lof4rt/DTRl3Sjh22miliPiAHX5dr+GgsLaqfzXJsM+dvBi5GihmOoSKyrpLR6gSWBFi4ZeXMirGyziLC4j9TiI2P2dVn/ACtZh8KrPppwZGKgk5dZDpN+XYc7/CQUEnxn0UDC4WTFQYnrokAJUqNWkkAkMp0m17nYbA1b/R9nPpeX4eYm7FNDn76Eo/xKk++vn7MejrN8IrhYZGjYWb0aTUrjvBRSGI9q0/8A+HTNSY8VhH2KOJVB59oaHFu6xRfexoLkooooK46Uc3MIcru6xhEA563J5e4A+6mngfIBgcFFBzcLqkb7UjbufjsPICkfiFfSM5wsJ3U4guR/6MaN/afjVrUCj0hPdI08CZCPJSq/3H4VD4iBWgMTtZWjMZIO+66SR5179IOZpDIXkNkSNSfzMbDzJCikDHTYyVg83W4aNwGRRdWZTuCW5+7u8L0Dfw3k8WGQrExe53Y2v5Dbakri7MVbHMz/AKvDrpA8WIu1vMm6+6pzh7MNMixNJqY/aa7kXA37zYkbnzpM6hJJp3luR18nc1vXa9yOXn40ETiscskwd27JN2ugZfMardkDSAPJu6px8RG66gVf2G/8t68suw8Z1yELYmws19uY9hsQLfdrC5NCzMZIh6moAuIy17ADWe8jVa97mwF77gzdHOW9vryVOrVawcEaQF0tqAG2onYW3bc22I8TPiswkxWHhSaPC/RKrSaLkg3KGxBO5O9tmWuziDMjhMFZC7zSAQRXYs7HfU2o7sS7uQfNKZeE8lGEwscP1gNTnxc7sfZfYeQFBAZ5xeggeOSKXDztYRrOh0Fri1nW6kA77G9hyrkzCBsNl/VopGJxsgTSXZrNIe0oJ3tckeGpie+pPHM+JxSlTIsMbhRZkMcw9dthdgQ8Q8NtHMPXTw3B6dm5k5wYBdI8Gma49+kXPkQtBz8Z5e2EfAwYedoW6qKJfoRIjlJNN3J9S3XM33ixFdKtmkf/AOHOP+pE39y11dKkhXEYE65lB1hhEupWtNhGAl8E2btdxt41MighODZ5zmLNPDJCXjK265HguVjI0gAEORC5vaxA8qsmq2MNs3wsoiU9nS0nWWZAVxCgBL/SBmZbkbrYdxqR6TOJupjOEgnhixU0TMGlcrpQbHTYFjI57KKNybkerQQPF2byY7FJDhxhZsMjvC6yNqOvT25ig+rHcqpJ3YnbdWphy3ApBEkUQsiKFA/qfEnmT4mkrDcErLGszD0PFkKf8p2EjsoGkKDvyuxvckne1q3/AEvmWC/4qL0yEftoBaUDxZO/3fGgeJZAqlmICgEknkAOZNKmTZe2aYotIuFlwJSNwbF5UAYssdztG7kapBYkLZTa4NcOK4kOYGKPL+olHWJ1sOIuDIDe69XzZEA1ufVsAO1uKtXhzJI8HAsEQAAuSQLamY3Y27rnkO4WA2AoJICknpf4h9Ey91U2knPUp42IPWH3Jf3kU7184dLOcHMM3TCxuBHE64ZWJGkOzASsfYbLz/Z0C/wvxLiMA7PhHVS4AZWQMrAEkA94tc8iOdMvE/SpiMZg2w0kEaFipeSN2sQpDWCEEi5A+sdrjvqz8f0S5bIihYmiYKAHicgmwtcg3Vj5kXNUri8hRc1OAikMqCYRlyACQAGlvbbs9oX8qC2OAMF1OBhBFmcdY3jd9xf2LpHupj1V5i3IDas2ojei1edqzvQbaKxorGqsh6DgzHJYJ/10Mb+bKL/HmKVcx6MMK+8TSQnwB1r8G7XwYU96qzeiqZzPowxS/qzFMPDdG+DXH8VK+c5fiItK4qOZBuF1klfMKble7kDX0dalHpSwofAMfsSI38Wn+6gVcl6ZcZEAsqRTqoA3BRzbxZbr/DXn0dZ8n6d65F6tMW0ilL3sX+kG9hftqO7vpl6PsgyrHYGOPERwekqWVtLaJz220sSpDN2SNzcd3dSv0hcKJlGLw0uGMhQnrVDEEhonQkA2FwQV5+dB9EUVpDKGUMu4YAg+RFxW9BVJ7OdYaY+p6TiISfAujCP4kafaatDFYlY1LObAf+WFVvjWC4jEKyhgZmJB9uoH2jnWucZy5jZ3JIRSdyTyFAt51m3p2cYeN1vh0xESuD6pZidCnx9W1u/fxq8ZYlYWYBge4gEfOqP4Xyi8H0rFXmK4lX70YOxibz9QNb71Wg/EtoxcL1lt7G638R328jQQXFuW4KCWJooIknLjtINJseYsNjcAnfw9lJmC4bZ2zNBJokhLzqmjV1iOrMuntCx1KVvv3V7YrENiMyuTdYAL+bv2r/BLU1xBDIkt9EqAqHA2ZTbUrDvU2FwfAEWIvQJeU8KShOtVI5QSwEcoaF1szDkmtL7Xsbj2866suwMks/XzII0EQUq2hrkW7QP1bW2Ox+BplyrCphYzHE101EqoUBUB7hYDbvubkkkkkmlHjfN3f/KYe5dxeQqL6E2vfwvte/dbxoNspy9c0xT4iZNWEhBihQ3AZvrNt4fzI+zUjmeSvAUjwWJxamVgnV/ro1uGAJ1nUgJGm+sW3P1TRlmdnB4eJOpiaKwWPqp1DMbE3KTaDqO5O57678vjOp8TKFE7qVD6WVo4jvpILsA3MahawvyLNQcmfYpMDh7QKpYXhhWNABJNI15WVR3FrADuCAd9PnAPDnoODjhbeU/STNz1SNu2/eBsoPgopN4Dy30/F+nOP8thiY8Kp5M42eS3gOQ8/NatSgr3pfQ9VCynEg/SpfDAFt0DfSA/suxdvYD3VGDJcwT9XmIceE2HQ/xKQflTB0r4UvhYyA50zC4SZYm7ccsY7bEKBqdbg7Hl314/peNMOk8hAUopv4lgLAeJJNgKBMzzGYnDTYfEYxMHIY2BjeNpFcWki1hQ19yDYjfs6j3V3cO4JsVM+IxL4XEiOcvFNElmZioG5O4RB2VXxW+9gaXOIHlxkolkDwiKRo2ilMYiC2LWRgTd2C7sLbkKDTpiuDMOW6zDF8LJ3PAdIPhdPVI8tqBgKioLifOEw6onWxxyzErG0hOhdt3awJsPmxUbXuOOTH4/CWE8a4xCdKvCNM5Nu+P6x2J7PcCe6u/gnJnxcpxk768O5jkjjeELaRL2sWuxjjJ2NwGa7W+0El0a8LtBGuJxUcQxbxBCY00kICWGsndpHJ1OxsfVFuzu70UUEDx1xAMDgZsQfWVbIPF27KD4m58ga+QZZCxJY3Ykkk8yTuSat3/EPxJ1k8WCQ3WEdZIPvsOwD5qhJ/fqyeCuCcKuWYeCaGGe6dY7FVYF33Yhrd19II7gKD50yPjDHYSww2JlRR9S+pPyNdflTh0O4JpsVPi5CWKgjUe95Ddz7bA/nrfpq4RwOXtB6IHR5dRaPWWQKLbjVdgSTbnbY049GmVej4CK4s0v0rfver8FC0DTqrOusWotRG4esh68rUUHuGovXjegNQe1qLV5h62D0G+qoLjkasvxPlEW/KQ39tTgauLPoBJhp0+1DIvxRhQfP8asylwjMi+swUlV8NRAsvLv8K9pczkkVVeV3Vb6QzswW9r6bna9hy8Kd+hPiTD4STEJiZVjSZYypa+nUuvVc8luGHPbanjpF4fwOJy7EYrDxwNKkZkWaHTc6e0bsnrAqCN70VP9GmP67LMK3esfVn/pkx/2g++meqt/w/48vg54jzjm1D2Oo/uVqtKgrXiuHRjJPB1Vx8LN8xS1xPLbCTH7n9QKsHpCy4tGk6C7RHfzU/8Av/O/dSLjMN6RDJGD+sQge3mPmKCfzTBdTFgber6KkXvVVI/ma5lapjBKcblEJG00KKGHeskQ0yAj3Egd4I8aX4JNS6uX+/fQcPD+EKmWRvWkkY+7Vt8gPnU2GrlDADyqNzPNipWKJDLPIbRxL6zHxP2V7yTbbwFzQb8RZ71KhUGuZ+zGg5k+J8h8/Zc16cL5UcMpd21YiQ6pHv3/AGQfAX95ufIc+VZEYpTLM4lxBFmYeop71j8hyv3791TJe1B7uwJ1FU1fa0rq+Nr99Q00MmY4j0HDkqgscVKPqJ9gffa1vj4GtHmmxc3omC/WftZT6kC95J7352Ud/sJFn8L8PQ4GAQwg89Tu3ryMebMe8n5CwGwoO/L8EkMSRRKEjRQqqOQA5V0UUUHJmmXpiImilF1a3uIIZSPMEA+6q6zLodie/VzsBckAqo3N+ekBO/no1d17VaFFBS+P4PzGCMR6I8TClrIqLyXkNG21u/UKkcp4qiEKq5dZlUKYmRldiLAaQ9gb7d9hfcirXrmxOXxSG8kUbkd7Ip/mKCt8iyabMpFxGIBTDqVeIq08co2IeK3ZBBPrS942XvIs+OMKAqgBQLAAWAA2AA7hWwooCuHPM0TC4eXESepEhc+JsNgPMmwHma7qpn/EPxHpjiwKHd/pZfwqfowfawJ/cFBSWa5g+ImknlN3lcu3tJvYeQ5AeAFdOScQ4rCG+Fnki3uQrdk+1T2T7xV19FvRthZctWTGwLI+IPWAm4ZE5RhWBBFx2tjvqHhS70m9E8GBw0mLw+IcKpX6KUBr6mAAVhY7X5EHlzoK74g4inx06z4tusYKqbAL2QSbCwsL3Y38TV15HxzgZwFSURtYAJL2CPAAnsn3E1Q+Ey6aRWeOKR1X1mRGIHtIG1eKb0H1Mu+9ZtXzlk+fYnDfqJ5EH2b3T8rXX5U85R0qyCwxMKuPtRHS35WJB+IoLUtRpqByjjTB4iwSYIx+rJ2G919j7iaYbUR56axpr1tWLUHkRWK9bVgrQaXobcEHvFqyVrFqD5jilsLHmNj7uf8AKunD4srfQxXULNpJGoeBtzHkabOjWQRcQIpsFM08Zvy3WUAfmAq8M86OsuxVzJhkVz9eK8be06LBv3gaKrLoCzALjZ4v9SDV743H9JDV8V808D/5HiBICTZMRLh7ta7KQ6xk28ToNfS1BrIgYEEAgixB5EHnVacQ8NS4ZzJCC0RN+86fxW3H4uXjbvs2igqnA8Qsl2RCGYdpkYWa3Im3O3j3VG43OAN5GVfDUwv7lFyatfF5DhZTeTDwufFo1J+Nq2wOS4eE3hghjPikag/ECgpUY6SZgsf0Sn9tKpAH4E5k+Zqfy1oMKjLAbySC0s7G8r+V/qr90W99P+YcLYaUk6CjHvjJX3keqT5kVGjgGC+82JI8NaAfFUDfOgSsVmSRi7EKO4ttf2DmT5AV15Vw9i8abkPhcOecji07j/lof1YP2m38Aafsp4WwmHbVFCuv/Ua7yfnclvnUzQR+R5LDhIhDh0CIN/Nj3sxO7MfE1IUUUBRRRQFFFFAUUUUBRRRQeWKxCxozuQqopZieQAFyfgK+QOLM8bHYubEvf6RzpB+qg2RfcoHvvV59PnEvUYNcKh+kxJs3iI1sX/MbL5jVVIYHhDGzYf0mHDSSQ3I1IATtzsoOogeIFtjQNfCvTHjcIiRSrHiIkUKA3ZkAAAUBlFjYDvUnzrHSp0lJmcUEUMckaIxkkD6d2tZNJUm4ALbm3MbbVXLggkHYjYg8wfOpbhLKvSsZDDbss93/AAr2m+Qt76C7ejvKvRsBCpFncda+1jd9wD5hdI91duccLYTFXM0CFvtgaX/MtiffUuK2FEVjm3RPzOFn/cmH8nUfzX30m5rwzisNfroHCj647Se3UtwPfavoIVuKK+Z1F6lsoz7E4a3UTOi/ZvdPytdR7hVyZvwbg8RcvCFc/Xj7Le+2ze8GkzN+i6VbnDSrIPsydlvzDsn4Cg3yrpScWGJhDfeiNj+Vtj8RTllPGGDxFgkyqx+pJ2G92rY+4mqUzXKJ8MbTxPH5kdk+xh2T8a4NVB9MWrFq+fsp4lxWH/UzOq/ZJ1J+Vrge6nPKelRhYYmEH78RsfysbfxD2UFmEVgiojKeLcJiLCOZQx+o/Zb3BufuvU0RRHzbxfhdONxQ/wCfIfixb+tSGR9IOZYSwjxLsg+pL9IvsGq5UfhIro4ywurNZkJtrnRSbctYj387ar0zZ70JYyO5w0keIXwP0cnwJKn8wopBxHEkkuYLj5Qofr45WEYIW6FOQJJ+r419fA18b5zks+Gcx4iJ4ntfS4tceIPJh5gkV9ZcI43rsDhZe94I2PtKC/zvQS9FFFAUUUUBRRRQFFFFAUUUUBRRRQFFFFAUUUUBWCbbms0gdNXE3oeXsiG0uJvEluYUj6Vvcu1+4stBR3HmdNmmaO0ZurOsEFztpDaUPkGYlv3q+n+HsoTCYaHDx+rEgW/iR6zHzY3J8zXxlTnw10n5jg7Ks3XRj9nPdx7mvrHuNvKgtfp/iwqYDW8MZxMkipFJpHWCx1PvzK6VK2+8KSOhPKt58Uw5WiQ/Bn/s+Jpa6ReOpM1kiZohEsSFVQMW7TEa2vYc7KLW7uZq4eDsp9FwcMJHaC6n/E3ab4E291BNCthWKyKI2FbitRWwoNhQaBQaDV1BBBAIPMHkaVs34AwU9yI+pY/Wh7I/L6vypprFBUGcdGOJjucO6TL9k9h/mdJ+I9lJ+OwUsDaZo3jbwdSL+wnY+6vo+vPEQK6lXVWU81YAj4Givm0NU1lHE2Kw9uqmcKPqMdSfla4HutVl5v0b4OXeMNA3/LN0/I21vw2pLzXo4xkVzHonX7h0v+Vv6E0C5mWYvNO08ljIzBjYWFwABbw2UV9GcP8ASHgMVpCzqkht9HL2Gv4DVs37pNfNUsbKxV1KsDYqwIIPgQeVast6C3P8ROFuMHL4GRPiEYf9p+dN/Qzi+synD+KF4/yyMB8rV86y4hyixl3KKbqhZii7W7Kk2XbwFXf/AIfsTfBzxn6mIuPY0af1DUFpUUUUBRRRQFFFFAUUUUBRRRQFFFFAUUUUBRRRQFfL3TJxEcXmMignq8OTAg81P0pt5tcexRRRQIpFFqxRQMXAGVekY+FD6qt1jexN7e82Hvr6GrFFBmthRRRG1bCiiithQaxRRGDWKKKDFFFFFZvRWaKIpfpXUDMDbvhRj7buP5KKb8t6JocVgcNPDPJFLLBHIwcBkLMoY7CxG58TWaKKSOLOBsXgBqnVDGTpEiOCpPcLGzA+63nU10RcRrgzitZ2cRW2J3Xrr8vxCii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6700" y="-1660525"/>
            <a:ext cx="6800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6149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  <p:sp>
        <p:nvSpPr>
          <p:cNvPr id="6150" name="矩形 61"/>
          <p:cNvSpPr>
            <a:spLocks noChangeArrowheads="1"/>
          </p:cNvSpPr>
          <p:nvPr/>
        </p:nvSpPr>
        <p:spPr bwMode="auto">
          <a:xfrm>
            <a:off x="-2339975" y="4981575"/>
            <a:ext cx="417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en-US" sz="3600">
              <a:ea typeface="新細明體" charset="-120"/>
            </a:endParaRPr>
          </a:p>
        </p:txBody>
      </p:sp>
      <p:pic>
        <p:nvPicPr>
          <p:cNvPr id="6151" name="Picture 2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F1F9"/>
              </a:clrFrom>
              <a:clrTo>
                <a:srgbClr val="EFF1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271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090863" y="5905500"/>
            <a:ext cx="6026150" cy="904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kern="0" dirty="0" smtClean="0">
                <a:ea typeface="華康POP1體W5" pitchFamily="49" charset="-120"/>
              </a:rPr>
              <a:t>                   </a:t>
            </a:r>
            <a:r>
              <a:rPr lang="zh-TW" altLang="zh-HK" sz="1400" kern="0" dirty="0" smtClean="0">
                <a:ea typeface="華康POP1體W5" pitchFamily="49" charset="-120"/>
              </a:rPr>
              <a:t>《高中課程指引</a:t>
            </a:r>
            <a:r>
              <a:rPr lang="en-US" altLang="zh-HK" sz="1400" kern="0" dirty="0" smtClean="0">
                <a:ea typeface="華康POP1體W5" pitchFamily="49" charset="-120"/>
              </a:rPr>
              <a:t>─</a:t>
            </a:r>
            <a:r>
              <a:rPr lang="zh-TW" altLang="zh-HK" sz="1400" kern="0" dirty="0" smtClean="0">
                <a:ea typeface="華康POP1體W5" pitchFamily="49" charset="-120"/>
              </a:rPr>
              <a:t>立足現在</a:t>
            </a:r>
            <a:r>
              <a:rPr lang="en-US" altLang="zh-HK" sz="1400" kern="0" dirty="0" smtClean="0">
                <a:ea typeface="華康POP1體W5" pitchFamily="49" charset="-120"/>
              </a:rPr>
              <a:t>‧</a:t>
            </a:r>
            <a:r>
              <a:rPr lang="zh-TW" altLang="zh-HK" sz="1400" kern="0" dirty="0" smtClean="0">
                <a:ea typeface="華康POP1體W5" pitchFamily="49" charset="-120"/>
              </a:rPr>
              <a:t>創建未來》</a:t>
            </a:r>
            <a:r>
              <a:rPr lang="en-US" altLang="zh-HK" sz="1400" kern="0" dirty="0" smtClean="0">
                <a:ea typeface="華康POP1體W5" pitchFamily="49" charset="-120"/>
              </a:rPr>
              <a:t>(</a:t>
            </a:r>
            <a:r>
              <a:rPr lang="zh-TW" altLang="zh-HK" sz="1400" kern="0" dirty="0" smtClean="0">
                <a:ea typeface="華康POP1體W5" pitchFamily="49" charset="-120"/>
              </a:rPr>
              <a:t>中四至中六</a:t>
            </a:r>
            <a:r>
              <a:rPr lang="en-US" altLang="zh-HK" sz="1400" kern="0" dirty="0" smtClean="0">
                <a:ea typeface="華康POP1體W5" pitchFamily="49" charset="-120"/>
              </a:rPr>
              <a:t>) (2009)</a:t>
            </a:r>
            <a:br>
              <a:rPr lang="en-US" altLang="zh-HK" sz="1400" kern="0" dirty="0" smtClean="0">
                <a:ea typeface="華康POP1體W5" pitchFamily="49" charset="-120"/>
              </a:rPr>
            </a:br>
            <a:r>
              <a:rPr lang="en-US" altLang="zh-HK" sz="1400" kern="0" dirty="0" smtClean="0">
                <a:ea typeface="華康POP1體W5" pitchFamily="49" charset="-120"/>
              </a:rPr>
              <a:t>                                                     </a:t>
            </a:r>
            <a:r>
              <a:rPr lang="zh-TW" altLang="zh-HK" sz="1400" kern="0" dirty="0" smtClean="0">
                <a:latin typeface="華康POP1體W5" pitchFamily="49" charset="-120"/>
                <a:ea typeface="華康POP1體W5" pitchFamily="49" charset="-120"/>
              </a:rPr>
              <a:t>第五</a:t>
            </a:r>
            <a:r>
              <a:rPr lang="en-US" altLang="zh-HK" sz="1400" kern="0" dirty="0" smtClean="0">
                <a:latin typeface="華康POP1體W5" pitchFamily="49" charset="-120"/>
                <a:ea typeface="華康POP1體W5" pitchFamily="49" charset="-120"/>
              </a:rPr>
              <a:t>B</a:t>
            </a:r>
            <a:r>
              <a:rPr lang="zh-TW" altLang="zh-HK" sz="1400" kern="0" dirty="0" smtClean="0">
                <a:latin typeface="華康POP1體W5" pitchFamily="49" charset="-120"/>
                <a:ea typeface="華康POP1體W5" pitchFamily="49" charset="-120"/>
              </a:rPr>
              <a:t>冊學生學習概覽</a:t>
            </a:r>
            <a:r>
              <a:rPr lang="en-US" altLang="zh-TW" sz="1400" kern="0" dirty="0" smtClean="0">
                <a:latin typeface="華康POP1體W5" pitchFamily="49" charset="-120"/>
                <a:ea typeface="華康POP1體W5" pitchFamily="49" charset="-120"/>
              </a:rPr>
              <a:t> - </a:t>
            </a:r>
            <a:r>
              <a:rPr lang="zh-TW" altLang="zh-HK" sz="1400" kern="0" dirty="0" smtClean="0">
                <a:latin typeface="華康POP1體W5" pitchFamily="49" charset="-120"/>
                <a:ea typeface="華康POP1體W5" pitchFamily="49" charset="-120"/>
              </a:rPr>
              <a:t>彰顯全人發展</a:t>
            </a:r>
            <a:r>
              <a:rPr lang="en-US" altLang="zh-HK" sz="1400" kern="0" dirty="0" smtClean="0">
                <a:latin typeface="華康POP1體W5" pitchFamily="49" charset="-120"/>
                <a:ea typeface="華康POP1體W5" pitchFamily="49" charset="-120"/>
              </a:rPr>
              <a:t>          </a:t>
            </a:r>
            <a:endParaRPr lang="zh-HK" altLang="zh-HK" sz="1400" kern="0" dirty="0" smtClean="0">
              <a:solidFill>
                <a:schemeClr val="tx1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cxnSp>
        <p:nvCxnSpPr>
          <p:cNvPr id="9236" name="直線接點 10"/>
          <p:cNvCxnSpPr>
            <a:cxnSpLocks noChangeShapeType="1"/>
          </p:cNvCxnSpPr>
          <p:nvPr/>
        </p:nvCxnSpPr>
        <p:spPr bwMode="auto">
          <a:xfrm>
            <a:off x="2530475" y="2843213"/>
            <a:ext cx="1385888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直線接點 29"/>
          <p:cNvCxnSpPr>
            <a:cxnSpLocks noChangeShapeType="1"/>
          </p:cNvCxnSpPr>
          <p:nvPr/>
        </p:nvCxnSpPr>
        <p:spPr bwMode="auto">
          <a:xfrm>
            <a:off x="6037263" y="2849563"/>
            <a:ext cx="1941512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直線接點 31"/>
          <p:cNvCxnSpPr>
            <a:cxnSpLocks noChangeShapeType="1"/>
          </p:cNvCxnSpPr>
          <p:nvPr/>
        </p:nvCxnSpPr>
        <p:spPr bwMode="auto">
          <a:xfrm>
            <a:off x="2114550" y="3249613"/>
            <a:ext cx="1951038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直線接點 33"/>
          <p:cNvCxnSpPr>
            <a:cxnSpLocks noChangeShapeType="1"/>
          </p:cNvCxnSpPr>
          <p:nvPr/>
        </p:nvCxnSpPr>
        <p:spPr bwMode="auto">
          <a:xfrm>
            <a:off x="6037263" y="3249613"/>
            <a:ext cx="23241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直線接點 35"/>
          <p:cNvCxnSpPr>
            <a:cxnSpLocks noChangeShapeType="1"/>
          </p:cNvCxnSpPr>
          <p:nvPr/>
        </p:nvCxnSpPr>
        <p:spPr bwMode="auto">
          <a:xfrm>
            <a:off x="2921000" y="5602288"/>
            <a:ext cx="1385888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直線接點 39"/>
          <p:cNvCxnSpPr>
            <a:cxnSpLocks noChangeShapeType="1"/>
          </p:cNvCxnSpPr>
          <p:nvPr/>
        </p:nvCxnSpPr>
        <p:spPr bwMode="auto">
          <a:xfrm>
            <a:off x="2076450" y="1639888"/>
            <a:ext cx="114935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直線接點 44"/>
          <p:cNvCxnSpPr>
            <a:cxnSpLocks noChangeShapeType="1"/>
          </p:cNvCxnSpPr>
          <p:nvPr/>
        </p:nvCxnSpPr>
        <p:spPr bwMode="auto">
          <a:xfrm>
            <a:off x="1138238" y="1306513"/>
            <a:ext cx="2778125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矩形 63"/>
          <p:cNvSpPr>
            <a:spLocks noChangeArrowheads="1"/>
          </p:cNvSpPr>
          <p:nvPr/>
        </p:nvSpPr>
        <p:spPr bwMode="auto">
          <a:xfrm>
            <a:off x="738188" y="114300"/>
            <a:ext cx="1239837" cy="352425"/>
          </a:xfrm>
          <a:prstGeom prst="rect">
            <a:avLst/>
          </a:prstGeom>
          <a:noFill/>
          <a:ln w="38100" algn="ctr">
            <a:solidFill>
              <a:srgbClr val="1E17A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solidFill>
                <a:srgbClr val="1E17A9"/>
              </a:solidFill>
              <a:ea typeface="新細明體" charset="-120"/>
            </a:endParaRPr>
          </a:p>
        </p:txBody>
      </p:sp>
      <p:grpSp>
        <p:nvGrpSpPr>
          <p:cNvPr id="2" name="群組 3"/>
          <p:cNvGrpSpPr>
            <a:grpSpLocks/>
          </p:cNvGrpSpPr>
          <p:nvPr/>
        </p:nvGrpSpPr>
        <p:grpSpPr bwMode="auto">
          <a:xfrm>
            <a:off x="9525" y="1800225"/>
            <a:ext cx="6027738" cy="4151313"/>
            <a:chOff x="9403" y="1800225"/>
            <a:chExt cx="6027860" cy="4150725"/>
          </a:xfrm>
        </p:grpSpPr>
        <p:sp>
          <p:nvSpPr>
            <p:cNvPr id="6165" name="矩形 21"/>
            <p:cNvSpPr>
              <a:spLocks noChangeArrowheads="1"/>
            </p:cNvSpPr>
            <p:nvPr/>
          </p:nvSpPr>
          <p:spPr bwMode="auto">
            <a:xfrm>
              <a:off x="9403" y="3300414"/>
              <a:ext cx="6027860" cy="183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  <p:sp>
          <p:nvSpPr>
            <p:cNvPr id="6166" name="矩形 1"/>
            <p:cNvSpPr>
              <a:spLocks noChangeArrowheads="1"/>
            </p:cNvSpPr>
            <p:nvPr/>
          </p:nvSpPr>
          <p:spPr bwMode="auto">
            <a:xfrm>
              <a:off x="61913" y="1800225"/>
              <a:ext cx="4366071" cy="595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  <p:sp>
          <p:nvSpPr>
            <p:cNvPr id="6167" name="矩形 22"/>
            <p:cNvSpPr>
              <a:spLocks noChangeArrowheads="1"/>
            </p:cNvSpPr>
            <p:nvPr/>
          </p:nvSpPr>
          <p:spPr bwMode="auto">
            <a:xfrm>
              <a:off x="59593" y="5689905"/>
              <a:ext cx="4656423" cy="261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800">
                <a:ea typeface="新細明體" charset="-120"/>
              </a:endParaRPr>
            </a:p>
          </p:txBody>
        </p:sp>
      </p:grpSp>
      <p:sp>
        <p:nvSpPr>
          <p:cNvPr id="9233" name="矩形 8"/>
          <p:cNvSpPr>
            <a:spLocks noChangeArrowheads="1"/>
          </p:cNvSpPr>
          <p:nvPr/>
        </p:nvSpPr>
        <p:spPr bwMode="auto">
          <a:xfrm>
            <a:off x="61913" y="2425700"/>
            <a:ext cx="8415337" cy="939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9235" name="矩形 26"/>
          <p:cNvSpPr>
            <a:spLocks noChangeArrowheads="1"/>
          </p:cNvSpPr>
          <p:nvPr/>
        </p:nvSpPr>
        <p:spPr bwMode="auto">
          <a:xfrm>
            <a:off x="66675" y="827088"/>
            <a:ext cx="3998913" cy="949325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  <p:sp>
        <p:nvSpPr>
          <p:cNvPr id="9234" name="矩形 25"/>
          <p:cNvSpPr>
            <a:spLocks noChangeArrowheads="1"/>
          </p:cNvSpPr>
          <p:nvPr/>
        </p:nvSpPr>
        <p:spPr bwMode="auto">
          <a:xfrm>
            <a:off x="61913" y="5181600"/>
            <a:ext cx="9036050" cy="538163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8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33" grpId="0" animBg="1"/>
      <p:bldP spid="9235" grpId="0" animBg="1"/>
      <p:bldP spid="9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aimanchi\AppData\Local\Microsoft\Windows\Temporary Internet Files\Content.IE5\3XXMZ6XO\youth-group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799" y="1389236"/>
            <a:ext cx="4221163" cy="31654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</p:pic>
      <p:sp>
        <p:nvSpPr>
          <p:cNvPr id="7171" name="矩形 14"/>
          <p:cNvSpPr>
            <a:spLocks noChangeArrowheads="1"/>
          </p:cNvSpPr>
          <p:nvPr/>
        </p:nvSpPr>
        <p:spPr bwMode="auto">
          <a:xfrm>
            <a:off x="5197475" y="6397625"/>
            <a:ext cx="3960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HK" sz="1400" b="1">
                <a:ea typeface="新細明體" charset="-120"/>
              </a:rPr>
              <a:t>SLP Review Study 2014/15 - Student </a:t>
            </a:r>
            <a:r>
              <a:rPr lang="en-US" altLang="zh-TW" sz="1400" b="1">
                <a:ea typeface="新細明體" charset="-120"/>
              </a:rPr>
              <a:t>FGIs </a:t>
            </a:r>
            <a:endParaRPr lang="zh-HK" altLang="en-US" sz="1400" b="1">
              <a:ea typeface="新細明體" charset="-120"/>
            </a:endParaRPr>
          </a:p>
        </p:txBody>
      </p:sp>
      <p:sp>
        <p:nvSpPr>
          <p:cNvPr id="7172" name="矩形 17"/>
          <p:cNvSpPr>
            <a:spLocks noChangeArrowheads="1"/>
          </p:cNvSpPr>
          <p:nvPr/>
        </p:nvSpPr>
        <p:spPr bwMode="auto">
          <a:xfrm>
            <a:off x="-334963" y="5157788"/>
            <a:ext cx="5770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3600">
              <a:ea typeface="新細明體" charset="-12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187325"/>
            <a:ext cx="2520950" cy="588963"/>
          </a:xfrm>
          <a:blipFill dpi="0" rotWithShape="1">
            <a:blip r:embed="rId4">
              <a:alphaModFix amt="76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zh-HK" altLang="en-US" sz="2800" b="1" smtClean="0">
                <a:latin typeface="華康POP1體W5" pitchFamily="49" charset="-120"/>
                <a:ea typeface="華康POP1體W5" pitchFamily="49" charset="-120"/>
              </a:rPr>
              <a:t>中六同學們說</a:t>
            </a:r>
            <a:r>
              <a:rPr lang="en-US" altLang="zh-HK" sz="2800" smtClean="0">
                <a:latin typeface="華康POP1體W5" pitchFamily="49" charset="-120"/>
                <a:ea typeface="華康POP1體W5" pitchFamily="49" charset="-120"/>
              </a:rPr>
              <a:t>:</a:t>
            </a:r>
            <a:endParaRPr lang="zh-HK" altLang="zh-HK" sz="2800" smtClean="0">
              <a:solidFill>
                <a:schemeClr val="tx1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sp>
        <p:nvSpPr>
          <p:cNvPr id="14" name="圓角矩形圖說文字 13"/>
          <p:cNvSpPr/>
          <p:nvPr/>
        </p:nvSpPr>
        <p:spPr bwMode="auto">
          <a:xfrm>
            <a:off x="653800" y="802889"/>
            <a:ext cx="8234265" cy="2632984"/>
          </a:xfrm>
          <a:prstGeom prst="wedgeRoundRectCallout">
            <a:avLst>
              <a:gd name="adj1" fmla="val -52723"/>
              <a:gd name="adj2" fmla="val -46862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SLP)</a:t>
            </a:r>
            <a:r>
              <a:rPr lang="zh-TW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反思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之前所做的事情，</a:t>
            </a:r>
            <a:r>
              <a:rPr lang="zh-TW" altLang="zh-HK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有沒有哪些地方做錯</a:t>
            </a:r>
            <a:endParaRPr lang="en-US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讓自己</a:t>
            </a:r>
            <a:r>
              <a:rPr lang="zh-TW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思考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在高中生涯中，</a:t>
            </a:r>
            <a:r>
              <a:rPr lang="zh-TW" altLang="zh-HK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自己達成了什麼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，或者</a:t>
            </a:r>
            <a:r>
              <a:rPr lang="zh-TW" altLang="zh-HK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未能達成什麼</a:t>
            </a:r>
            <a:endParaRPr lang="en-US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SLP)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看到了同學的</a:t>
            </a:r>
            <a:r>
              <a:rPr lang="zh-TW" altLang="zh-HK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夢想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或她們對自己</a:t>
            </a:r>
            <a:r>
              <a:rPr lang="zh-TW" altLang="zh-HK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生活的</a:t>
            </a:r>
            <a:r>
              <a:rPr lang="zh-TW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反思</a:t>
            </a:r>
            <a:endParaRPr lang="en-US" altLang="zh-TW" sz="20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zh-TW" sz="2000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自述那一刻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我會</a:t>
            </a:r>
            <a:r>
              <a:rPr lang="zh-CN" altLang="zh-HK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思考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</a:t>
            </a:r>
            <a:r>
              <a:rPr lang="zh-CN" altLang="zh-HK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未來究竟會做什麼</a:t>
            </a:r>
            <a:endParaRPr lang="en-US" altLang="zh-CN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zh-CN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圖說文字 14"/>
          <p:cNvSpPr/>
          <p:nvPr/>
        </p:nvSpPr>
        <p:spPr bwMode="auto">
          <a:xfrm>
            <a:off x="345878" y="3289783"/>
            <a:ext cx="8537176" cy="3024252"/>
          </a:xfrm>
          <a:prstGeom prst="wedgeRoundRectCallout">
            <a:avLst>
              <a:gd name="adj1" fmla="val 33620"/>
              <a:gd name="adj2" fmla="val -63526"/>
              <a:gd name="adj3" fmla="val 16667"/>
            </a:avLst>
          </a:prstGeom>
          <a:solidFill>
            <a:srgbClr val="FEE9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可以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加強我跟同學的聯繫</a:t>
            </a:r>
            <a:r>
              <a:rPr lang="en-US" altLang="zh-CN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</a:p>
          <a:p>
            <a:pPr algn="just" eaLnBrk="1" hangingPunct="1">
              <a:defRPr/>
            </a:pPr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寫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自述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的時候很</a:t>
            </a:r>
            <a:r>
              <a:rPr lang="zh-TW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感觸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</a:p>
          <a:p>
            <a:pPr algn="just" eaLnBrk="1" hangingPunct="1"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TW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長大後再看回這個</a:t>
            </a:r>
            <a:r>
              <a:rPr lang="en-US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，將會很</a:t>
            </a:r>
            <a:r>
              <a:rPr lang="zh-TW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感動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，因爲可以看回自己年青時的夢想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寫完</a:t>
            </a:r>
            <a:r>
              <a:rPr lang="en-US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SLP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那一刻很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開心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、很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輕鬆</a:t>
            </a:r>
            <a:endParaRPr lang="en-US" altLang="zh-CN" sz="2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zh-HK" altLang="en-US" sz="2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這個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回憶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(SLP)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是想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跟同學討論</a:t>
            </a:r>
            <a:r>
              <a:rPr lang="zh-CN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、分享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lang="zh-TW" altLang="zh-HK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有一種</a:t>
            </a:r>
            <a:r>
              <a:rPr lang="zh-TW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難以形容的</a:t>
            </a:r>
            <a:r>
              <a:rPr lang="zh-CN" altLang="zh-HK" sz="2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成長感覺</a:t>
            </a:r>
            <a:endParaRPr lang="en-US" altLang="zh-CN" sz="2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52400" y="179388"/>
            <a:ext cx="8778875" cy="6511925"/>
            <a:chOff x="110502" y="107176"/>
            <a:chExt cx="8779026" cy="6512002"/>
          </a:xfrm>
        </p:grpSpPr>
        <p:sp>
          <p:nvSpPr>
            <p:cNvPr id="16" name="流程圖: 打孔紙帶 11"/>
            <p:cNvSpPr>
              <a:spLocks noChangeArrowheads="1"/>
            </p:cNvSpPr>
            <p:nvPr/>
          </p:nvSpPr>
          <p:spPr bwMode="auto">
            <a:xfrm>
              <a:off x="110502" y="107176"/>
              <a:ext cx="8779026" cy="6512002"/>
            </a:xfrm>
            <a:prstGeom prst="flowChartPunchedTape">
              <a:avLst/>
            </a:prstGeom>
            <a:gradFill flip="none" rotWithShape="1">
              <a:gsLst>
                <a:gs pos="0">
                  <a:srgbClr val="F8FBD1">
                    <a:shade val="30000"/>
                    <a:satMod val="115000"/>
                  </a:srgbClr>
                </a:gs>
                <a:gs pos="50000">
                  <a:srgbClr val="F8FBD1">
                    <a:shade val="67500"/>
                    <a:satMod val="115000"/>
                  </a:srgbClr>
                </a:gs>
                <a:gs pos="100000">
                  <a:srgbClr val="F8FBD1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zh-CN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zh-HK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思考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反思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sz="3600" b="1" dirty="0" smtClean="0">
                  <a:solidFill>
                    <a:srgbClr val="FF00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反映</a:t>
              </a:r>
              <a:endParaRPr lang="en-US" altLang="zh-TW" sz="36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zh-HK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做錯哪些地方</a:t>
              </a:r>
              <a:r>
                <a:rPr lang="zh-TW" altLang="en-US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達成了什麼，未能達成什麼</a:t>
              </a:r>
              <a:r>
                <a:rPr lang="zh-TW" altLang="en-US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endParaRPr lang="en-US" altLang="zh-TW" dirty="0" smtClean="0"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zh-HK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未來會做什麼</a:t>
              </a:r>
              <a:r>
                <a:rPr lang="zh-CN" altLang="en-US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生活</a:t>
              </a:r>
              <a:r>
                <a:rPr lang="zh-TW" altLang="en-US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TW" altLang="zh-HK" dirty="0" smtClean="0"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夢想</a:t>
              </a:r>
              <a:endParaRPr lang="en-US" altLang="zh-TW" dirty="0" smtClean="0"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zh-HK" sz="3600" b="1" dirty="0" smtClean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想跟</a:t>
              </a:r>
              <a:r>
                <a:rPr lang="zh-TW" altLang="zh-HK" sz="3600" b="1" dirty="0" smtClean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同學討論</a:t>
              </a:r>
              <a:r>
                <a:rPr lang="zh-CN" altLang="en-US" sz="3600" b="1" dirty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CN" altLang="zh-HK" sz="3600" b="1" dirty="0" smtClean="0">
                  <a:solidFill>
                    <a:srgbClr val="00B05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分享</a:t>
              </a:r>
              <a:endParaRPr lang="en-US" altLang="zh-TW" sz="3600" b="1" dirty="0" smtClean="0">
                <a:solidFill>
                  <a:srgbClr val="00B05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zh-HK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難以形容的</a:t>
              </a:r>
              <a:r>
                <a:rPr lang="zh-CN" altLang="zh-HK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成長感覺</a:t>
              </a:r>
              <a:endParaRPr lang="en-US" altLang="zh-CN" sz="3600" b="1" dirty="0" smtClean="0">
                <a:solidFill>
                  <a:srgbClr val="FF66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zh-HK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感觸</a:t>
              </a:r>
              <a:r>
                <a:rPr lang="zh-TW" altLang="en-US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CN" altLang="zh-HK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開心</a:t>
              </a:r>
              <a:r>
                <a:rPr lang="zh-CN" altLang="en-US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、</a:t>
              </a:r>
              <a:r>
                <a:rPr lang="zh-CN" altLang="zh-HK" sz="3600" b="1" dirty="0" smtClean="0">
                  <a:solidFill>
                    <a:srgbClr val="FF6600"/>
                  </a:solidFill>
                  <a:latin typeface="華康POP1體W5" panose="02010609010101010101" pitchFamily="49" charset="-120"/>
                  <a:ea typeface="華康POP1體W5" panose="02010609010101010101" pitchFamily="49" charset="-120"/>
                </a:rPr>
                <a:t>輕鬆</a:t>
              </a:r>
              <a:endParaRPr lang="en-US" altLang="zh-TW" sz="3600" b="1" dirty="0" smtClean="0">
                <a:solidFill>
                  <a:schemeClr val="accent1">
                    <a:lumMod val="50000"/>
                  </a:schemeClr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endParaRPr>
            </a:p>
          </p:txBody>
        </p:sp>
        <p:sp>
          <p:nvSpPr>
            <p:cNvPr id="7184" name="矩形 11"/>
            <p:cNvSpPr>
              <a:spLocks noChangeArrowheads="1"/>
            </p:cNvSpPr>
            <p:nvPr/>
          </p:nvSpPr>
          <p:spPr bwMode="auto">
            <a:xfrm>
              <a:off x="4714875" y="679450"/>
              <a:ext cx="389572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HK" sz="3600">
                  <a:latin typeface="華康POP1體W5" pitchFamily="49" charset="-120"/>
                  <a:ea typeface="華康POP1體W5" pitchFamily="49" charset="-120"/>
                </a:rPr>
                <a:t>「學生學習概覽」</a:t>
              </a:r>
              <a:endParaRPr lang="zh-HK" altLang="en-US" sz="3600">
                <a:ea typeface="新細明體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流程圖: 打孔紙帶 5"/>
          <p:cNvSpPr>
            <a:spLocks noChangeArrowheads="1"/>
          </p:cNvSpPr>
          <p:nvPr/>
        </p:nvSpPr>
        <p:spPr bwMode="auto">
          <a:xfrm rot="-654739">
            <a:off x="4365625" y="4625975"/>
            <a:ext cx="4346575" cy="1289050"/>
          </a:xfrm>
          <a:prstGeom prst="flowChartPunchedTap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HK" altLang="zh-HK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豈止一張成績表</a:t>
            </a:r>
            <a:r>
              <a:rPr lang="en-US" altLang="zh-HK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!</a:t>
            </a:r>
            <a:endParaRPr lang="zh-HK" altLang="en-US" smtClean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234950" y="188913"/>
            <a:ext cx="4025900" cy="936625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14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zh-TW" altLang="en-US" sz="3200" dirty="0" smtClean="0">
                <a:latin typeface="華康POP1體W5" pitchFamily="49" charset="-120"/>
                <a:ea typeface="華康POP1體W5" pitchFamily="49" charset="-120"/>
              </a:rPr>
              <a:t>「</a:t>
            </a:r>
            <a:r>
              <a:rPr lang="zh-TW" altLang="en-US" sz="3200" b="1" dirty="0" smtClean="0">
                <a:latin typeface="華康POP1體W5" pitchFamily="49" charset="-120"/>
                <a:ea typeface="華康POP1體W5" pitchFamily="49" charset="-120"/>
              </a:rPr>
              <a:t>學生學習概覽</a:t>
            </a:r>
            <a:r>
              <a:rPr lang="zh-TW" altLang="en-US" sz="3200" dirty="0" smtClean="0">
                <a:latin typeface="華康POP1體W5" pitchFamily="49" charset="-120"/>
                <a:ea typeface="華康POP1體W5" pitchFamily="49" charset="-120"/>
              </a:rPr>
              <a:t>」</a:t>
            </a:r>
            <a:endParaRPr lang="zh-HK" altLang="en-US" sz="3200" dirty="0" smtClean="0">
              <a:ea typeface="新細明體" pitchFamily="18" charset="-120"/>
            </a:endParaRPr>
          </a:p>
        </p:txBody>
      </p:sp>
      <p:cxnSp>
        <p:nvCxnSpPr>
          <p:cNvPr id="13316" name="弧形接點 8"/>
          <p:cNvCxnSpPr>
            <a:cxnSpLocks noChangeShapeType="1"/>
          </p:cNvCxnSpPr>
          <p:nvPr/>
        </p:nvCxnSpPr>
        <p:spPr bwMode="auto">
          <a:xfrm rot="16200000" flipH="1">
            <a:off x="3066257" y="1262856"/>
            <a:ext cx="995362" cy="7207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弧形接點 10"/>
          <p:cNvCxnSpPr>
            <a:cxnSpLocks noChangeShapeType="1"/>
          </p:cNvCxnSpPr>
          <p:nvPr/>
        </p:nvCxnSpPr>
        <p:spPr bwMode="auto">
          <a:xfrm rot="16200000" flipH="1">
            <a:off x="755650" y="1484313"/>
            <a:ext cx="1944688" cy="122396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4625"/>
            <a:ext cx="4321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圓角矩形 40"/>
          <p:cNvSpPr>
            <a:spLocks noChangeArrowheads="1"/>
          </p:cNvSpPr>
          <p:nvPr/>
        </p:nvSpPr>
        <p:spPr bwMode="auto">
          <a:xfrm>
            <a:off x="2816225" y="2120900"/>
            <a:ext cx="5437188" cy="968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497"/>
              </a:gs>
              <a:gs pos="50000">
                <a:srgbClr val="FFECBF"/>
              </a:gs>
              <a:gs pos="100000">
                <a:srgbClr val="FFF5DF"/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HK" altLang="en-US" sz="3600" smtClean="0">
                <a:latin typeface="華康POP1體W5" pitchFamily="49" charset="-120"/>
                <a:ea typeface="華康POP1體W5" pitchFamily="49" charset="-120"/>
              </a:rPr>
              <a:t>展示</a:t>
            </a:r>
            <a:r>
              <a:rPr lang="zh-TW" altLang="en-US" sz="3600" smtClean="0">
                <a:latin typeface="華康POP1體W5" pitchFamily="49" charset="-120"/>
                <a:ea typeface="華康POP1體W5" pitchFamily="49" charset="-120"/>
              </a:rPr>
              <a:t>學生</a:t>
            </a:r>
            <a:r>
              <a:rPr lang="zh-TW" altLang="en-US" sz="360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全人發展</a:t>
            </a:r>
            <a:r>
              <a:rPr lang="zh-TW" altLang="en-US" sz="360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360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紀錄</a:t>
            </a:r>
            <a:endParaRPr lang="en-US" altLang="zh-TW" sz="360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  <p:pic>
        <p:nvPicPr>
          <p:cNvPr id="46083" name="Picture 3" descr="C:\Users\laimanchi\AppData\Local\Microsoft\Windows\Temporary Internet Files\Content.IE5\70CJ687V\reflection[1]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6" y="3960596"/>
            <a:ext cx="5189262" cy="1484628"/>
          </a:xfrm>
          <a:prstGeom prst="rect">
            <a:avLst/>
          </a:prstGeom>
          <a:noFill/>
          <a:extLst/>
        </p:spPr>
      </p:pic>
      <p:sp>
        <p:nvSpPr>
          <p:cNvPr id="13321" name="圓角矩形 37"/>
          <p:cNvSpPr>
            <a:spLocks noChangeArrowheads="1"/>
          </p:cNvSpPr>
          <p:nvPr/>
        </p:nvSpPr>
        <p:spPr bwMode="auto">
          <a:xfrm>
            <a:off x="971550" y="3068639"/>
            <a:ext cx="6337300" cy="995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497"/>
              </a:gs>
              <a:gs pos="50000">
                <a:srgbClr val="FFECBF"/>
              </a:gs>
              <a:gs pos="100000">
                <a:srgbClr val="FFF5DF"/>
              </a:gs>
            </a:gsLst>
            <a:lin ang="162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latin typeface="華康POP1體W5" pitchFamily="49" charset="-120"/>
                <a:ea typeface="華康POP1體W5" pitchFamily="49" charset="-120"/>
              </a:rPr>
              <a:t>協助學生</a:t>
            </a:r>
            <a:r>
              <a:rPr lang="zh-TW" altLang="en-US" sz="40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反思</a:t>
            </a:r>
            <a:r>
              <a:rPr lang="zh-TW" altLang="en-US" sz="4000" dirty="0" smtClean="0">
                <a:latin typeface="華康POP1體W5" pitchFamily="49" charset="-120"/>
                <a:ea typeface="華康POP1體W5" pitchFamily="49" charset="-120"/>
              </a:rPr>
              <a:t>的</a:t>
            </a:r>
            <a:r>
              <a:rPr lang="zh-TW" altLang="en-US" sz="4000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學習工具</a:t>
            </a:r>
            <a:endParaRPr lang="en-US" altLang="zh-TW" sz="4000" dirty="0" smtClean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HK" altLang="en-US" sz="180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50825" y="188913"/>
            <a:ext cx="8713788" cy="6048375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HK" sz="1800" b="1" dirty="0" smtClean="0">
              <a:ea typeface="新細明體" pitchFamily="18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細明體" pitchFamily="49" charset="-120"/>
              <a:ea typeface="細明體" pitchFamily="49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細明體" pitchFamily="49" charset="-120"/>
              <a:ea typeface="細明體" pitchFamily="49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人物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你是中四班的班主任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中四級班主任級會議 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下學期試後活動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全人發展中學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中四級班主任巳安排與學生面談，和學生一同檢討過去一 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年的個人成長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並就他們的「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學生學習概覽」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初稿提供針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zh-HK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HK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對性的意見。</a:t>
            </a: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zh-HK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與學生面談前，中四級班主任將舉行級會議，討論如何有  </a:t>
            </a:r>
            <a:endParaRPr lang="en-US" altLang="zh-HK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zh-HK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HK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效地引導學生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lnSpc>
                <a:spcPts val="2500"/>
              </a:lnSpc>
              <a:spcBef>
                <a:spcPts val="600"/>
              </a:spcBef>
              <a:buFontTx/>
              <a:buNone/>
              <a:defRPr/>
            </a:pPr>
            <a:endParaRPr lang="en-US" altLang="zh-HK" sz="240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  <a:defRPr/>
            </a:pPr>
            <a:endParaRPr lang="en-US" altLang="zh-HK" sz="24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9219" name="標題 1"/>
          <p:cNvSpPr>
            <a:spLocks noGrp="1"/>
          </p:cNvSpPr>
          <p:nvPr>
            <p:ph type="title"/>
          </p:nvPr>
        </p:nvSpPr>
        <p:spPr>
          <a:xfrm>
            <a:off x="5724525" y="327025"/>
            <a:ext cx="3024188" cy="504825"/>
          </a:xfrm>
        </p:spPr>
        <p:txBody>
          <a:bodyPr/>
          <a:lstStyle/>
          <a:p>
            <a:r>
              <a:rPr lang="zh-HK" altLang="en-US" sz="36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分組活動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85738" y="188913"/>
            <a:ext cx="8748712" cy="640873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1" hangingPunct="1">
              <a:lnSpc>
                <a:spcPts val="1200"/>
              </a:lnSpc>
              <a:spcBef>
                <a:spcPts val="600"/>
              </a:spcBef>
              <a:defRPr/>
            </a:pPr>
            <a:endParaRPr lang="en-US" altLang="zh-HK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defRPr/>
            </a:pPr>
            <a:endParaRPr lang="en-US" altLang="zh-HK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defRPr/>
            </a:pPr>
            <a:endParaRPr lang="en-US" altLang="zh-HK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defRPr/>
            </a:pP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just" eaLnBrk="1" hangingPunct="1">
              <a:lnSpc>
                <a:spcPts val="1200"/>
              </a:lnSpc>
              <a:spcBef>
                <a:spcPts val="600"/>
              </a:spcBef>
              <a:defRPr/>
            </a:pP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各組參考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4C</a:t>
            </a:r>
            <a:r>
              <a:rPr lang="zh-TW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陳小恆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4A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李明明的個人成長資料後，請討論以下問題，並列舉於</a:t>
            </a: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A4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紙上：</a:t>
            </a: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defRPr/>
            </a:pP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a) </a:t>
            </a:r>
            <a:r>
              <a:rPr lang="zh-HK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不同層次的反思問題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，以協助學生</a:t>
            </a:r>
            <a:r>
              <a:rPr lang="zh-HK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檢討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過去的</a:t>
            </a: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HK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個人成長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；及</a:t>
            </a: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b) 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HK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學生學習概覽」</a:t>
            </a:r>
            <a:r>
              <a:rPr lang="zh-HK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初稿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提供針對性的意見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 eaLnBrk="1" hangingPunct="1">
              <a:spcBef>
                <a:spcPts val="600"/>
              </a:spcBef>
              <a:buFontTx/>
              <a:buAutoNum type="arabicPeriod"/>
              <a:defRPr/>
            </a:pP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defRPr/>
            </a:pPr>
            <a:r>
              <a:rPr lang="en-US" altLang="zh-HK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完成後，進行角色扮演活動。</a:t>
            </a:r>
            <a:endParaRPr lang="en-US" altLang="zh-HK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 eaLnBrk="1" hangingPunct="1">
              <a:spcBef>
                <a:spcPts val="600"/>
              </a:spcBef>
              <a:buFontTx/>
              <a:buAutoNum type="arabicPeriod"/>
              <a:defRPr/>
            </a:pPr>
            <a:endParaRPr lang="en-US" altLang="zh-HK" sz="28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 eaLnBrk="1" hangingPunct="1">
              <a:spcBef>
                <a:spcPts val="600"/>
              </a:spcBef>
              <a:defRPr/>
            </a:pPr>
            <a:endParaRPr lang="en-US" altLang="zh-HK" sz="3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457200" indent="-457200" algn="just" eaLnBrk="1" hangingPunct="1">
              <a:lnSpc>
                <a:spcPts val="2500"/>
              </a:lnSpc>
              <a:spcBef>
                <a:spcPts val="600"/>
              </a:spcBef>
              <a:buFontTx/>
              <a:buAutoNum type="arabicPeriod"/>
              <a:defRPr/>
            </a:pPr>
            <a:endParaRPr lang="en-US" altLang="zh-HK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457200" indent="-457200" algn="just" eaLnBrk="1" hangingPunct="1">
              <a:lnSpc>
                <a:spcPts val="2500"/>
              </a:lnSpc>
              <a:spcBef>
                <a:spcPts val="600"/>
              </a:spcBef>
              <a:buFontTx/>
              <a:buAutoNum type="arabicPeriod"/>
              <a:defRPr/>
            </a:pPr>
            <a:endParaRPr lang="en-US" altLang="zh-HK" sz="24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en-US" altLang="zh-HK" sz="2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243" name="標題 1"/>
          <p:cNvSpPr>
            <a:spLocks noGrp="1"/>
          </p:cNvSpPr>
          <p:nvPr>
            <p:ph type="title"/>
          </p:nvPr>
        </p:nvSpPr>
        <p:spPr>
          <a:xfrm>
            <a:off x="5651500" y="549275"/>
            <a:ext cx="3097213" cy="504825"/>
          </a:xfrm>
        </p:spPr>
        <p:txBody>
          <a:bodyPr/>
          <a:lstStyle/>
          <a:p>
            <a:r>
              <a:rPr lang="zh-HK" altLang="en-US" sz="36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分組活動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10271</TotalTime>
  <Words>3165</Words>
  <Application>Microsoft Office PowerPoint</Application>
  <PresentationFormat>如螢幕大小 (4:3)</PresentationFormat>
  <Paragraphs>417</Paragraphs>
  <Slides>35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Arial</vt:lpstr>
      <vt:lpstr>Calibri</vt:lpstr>
      <vt:lpstr>新細明體</vt:lpstr>
      <vt:lpstr>華康POP1體W5</vt:lpstr>
      <vt:lpstr>標楷體</vt:lpstr>
      <vt:lpstr>細明體</vt:lpstr>
      <vt:lpstr>Times New Roman</vt:lpstr>
      <vt:lpstr>Wingdings</vt:lpstr>
      <vt:lpstr>宋体</vt:lpstr>
      <vt:lpstr>Diseño predeterminado</vt:lpstr>
      <vt:lpstr>「學生學習概覽」  促進學生反思的藝術</vt:lpstr>
      <vt:lpstr>PowerPoint 簡報</vt:lpstr>
      <vt:lpstr>                                                                                  《高中課程指引─立足現在‧創建未來》(中四至中六) (2009)                                                                                                                     第五B冊學生學習概覽 - 彰顯全人發展          </vt:lpstr>
      <vt:lpstr>中六同學們說:</vt:lpstr>
      <vt:lpstr>PowerPoint 簡報</vt:lpstr>
      <vt:lpstr>中六同學們說:</vt:lpstr>
      <vt:lpstr>PowerPoint 簡報</vt:lpstr>
      <vt:lpstr>分組活動</vt:lpstr>
      <vt:lpstr>分組活動</vt:lpstr>
      <vt:lpstr>PowerPoint 簡報</vt:lpstr>
      <vt:lpstr>PowerPoint 簡報</vt:lpstr>
      <vt:lpstr>反思的六個層次</vt:lpstr>
      <vt:lpstr>角色扮演</vt:lpstr>
      <vt:lpstr>PowerPoint 簡報</vt:lpstr>
      <vt:lpstr>PowerPoint 簡報</vt:lpstr>
      <vt:lpstr>老師的角色？</vt:lpstr>
      <vt:lpstr>差異從何而來？</vt:lpstr>
      <vt:lpstr>檢視？篩選？排序？</vt:lpstr>
      <vt:lpstr>PowerPoint 簡報</vt:lpstr>
      <vt:lpstr>PowerPoint 簡報</vt:lpstr>
      <vt:lpstr>PowerPoint 簡報</vt:lpstr>
      <vt:lpstr> 反思 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「學生學習概覽」  持續發展 </vt:lpstr>
      <vt:lpstr>PowerPoint 簡報</vt:lpstr>
      <vt:lpstr>PowerPoint 簡報</vt:lpstr>
      <vt:lpstr>PowerPoint 簡報</vt:lpstr>
      <vt:lpstr>1.「學生學習概覽」-               又多一張成績表？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HUNG, Chi-lun</cp:lastModifiedBy>
  <cp:revision>877</cp:revision>
  <cp:lastPrinted>2015-05-14T09:37:12Z</cp:lastPrinted>
  <dcterms:created xsi:type="dcterms:W3CDTF">2010-05-23T14:28:12Z</dcterms:created>
  <dcterms:modified xsi:type="dcterms:W3CDTF">2015-05-20T08:05:00Z</dcterms:modified>
</cp:coreProperties>
</file>